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5" r:id="rId20"/>
    <p:sldId id="273" r:id="rId21"/>
    <p:sldId id="274" r:id="rId22"/>
    <p:sldId id="276" r:id="rId23"/>
    <p:sldId id="277" r:id="rId24"/>
    <p:sldId id="278" r:id="rId25"/>
    <p:sldId id="279" r:id="rId26"/>
    <p:sldId id="280" r:id="rId27"/>
    <p:sldId id="28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ndara" panose="020E0502030303020204" pitchFamily="34"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Corbel" panose="020B0503020204020204" pitchFamily="34"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582" autoAdjust="0"/>
  </p:normalViewPr>
  <p:slideViewPr>
    <p:cSldViewPr snapToGrid="0">
      <p:cViewPr varScale="1">
        <p:scale>
          <a:sx n="58" d="100"/>
          <a:sy n="58" d="100"/>
        </p:scale>
        <p:origin x="2170" y="58"/>
      </p:cViewPr>
      <p:guideLst>
        <p:guide orient="horz" pos="1620"/>
        <p:guide pos="2880"/>
      </p:guideLst>
    </p:cSldViewPr>
  </p:slideViewPr>
  <p:notesTextViewPr>
    <p:cViewPr>
      <p:scale>
        <a:sx n="150" d="100"/>
        <a:sy n="150" d="100"/>
      </p:scale>
      <p:origin x="0" y="-859"/>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796t.com/content/1543212246.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log.csdn.net/kdongyi/article/details/8861543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zh.wikipedia.org/wiki/%E6%95%B0%E6%A8%A1%E8%BD%AC%E6%8D%A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blogs.com/biglucky/p/4894982.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allaboutcircuits.com/technical-articles/introduction-to-microcontroller-timers-pwm-timer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78dbabd368_2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178dbabd368_2_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178dbabd368_2_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78dbabd368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78dbabd368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這邊是第六頁投影片</a:t>
            </a:r>
            <a:r>
              <a:rPr lang="en-US" altLang="zh-TW" sz="1800" b="0" i="0" u="none" strike="noStrike" dirty="0">
                <a:solidFill>
                  <a:srgbClr val="000000"/>
                </a:solidFill>
                <a:effectLst/>
                <a:latin typeface="Arial" panose="020B0604020202020204" pitchFamily="34" charset="0"/>
              </a:rPr>
              <a:t>timer logic</a:t>
            </a:r>
            <a:r>
              <a:rPr lang="zh-TW" altLang="en-US" sz="1800" b="0" i="0" u="none" strike="noStrike" dirty="0">
                <a:solidFill>
                  <a:srgbClr val="000000"/>
                </a:solidFill>
                <a:effectLst/>
                <a:latin typeface="Arial" panose="020B0604020202020204" pitchFamily="34" charset="0"/>
              </a:rPr>
              <a:t>的部分</a:t>
            </a:r>
            <a:r>
              <a:rPr lang="en-US" altLang="zh-TW" sz="1800" b="0" i="0" u="none" strike="noStrike" dirty="0">
                <a:solidFill>
                  <a:srgbClr val="000000"/>
                </a:solidFill>
                <a:effectLst/>
                <a:latin typeface="Arial" panose="020B0604020202020204" pitchFamily="34" charset="0"/>
              </a:rPr>
              <a:t>) </a:t>
            </a:r>
            <a:r>
              <a:rPr lang="zh-TW" altLang="en-US" sz="1800" b="0" i="0" u="none" strike="noStrike" dirty="0">
                <a:solidFill>
                  <a:srgbClr val="000000"/>
                </a:solidFill>
                <a:effectLst/>
                <a:latin typeface="Arial" panose="020B0604020202020204" pitchFamily="34" charset="0"/>
              </a:rPr>
              <a:t>講解</a:t>
            </a:r>
            <a:r>
              <a:rPr lang="en-US" altLang="zh-TW" sz="1800" b="0" i="0" u="none" strike="noStrike" dirty="0">
                <a:solidFill>
                  <a:srgbClr val="000000"/>
                </a:solidFill>
                <a:effectLst/>
                <a:latin typeface="Arial" panose="020B0604020202020204" pitchFamily="34" charset="0"/>
              </a:rPr>
              <a:t>Timer</a:t>
            </a:r>
            <a:r>
              <a:rPr lang="zh-TW" altLang="en-US" sz="1800" b="0" i="0" u="none" strike="noStrike" dirty="0">
                <a:solidFill>
                  <a:srgbClr val="000000"/>
                </a:solidFill>
                <a:effectLst/>
                <a:latin typeface="Arial" panose="020B0604020202020204" pitchFamily="34" charset="0"/>
              </a:rPr>
              <a:t>如何運算的</a:t>
            </a:r>
            <a:endParaRPr lang="zh-TW" altLang="en-US" b="0" dirty="0">
              <a:effectLst/>
            </a:endParaRPr>
          </a:p>
          <a:p>
            <a:pPr rtl="0">
              <a:spcBef>
                <a:spcPts val="0"/>
              </a:spcBef>
              <a:spcAft>
                <a:spcPts val="0"/>
              </a:spcAft>
            </a:pPr>
            <a:r>
              <a:rPr lang="en-US" altLang="zh-TW" sz="1800" b="0" i="0" u="none" strike="noStrike" dirty="0" err="1">
                <a:solidFill>
                  <a:srgbClr val="000000"/>
                </a:solidFill>
                <a:effectLst/>
                <a:latin typeface="Arial" panose="020B0604020202020204" pitchFamily="34" charset="0"/>
              </a:rPr>
              <a:t>pwm</a:t>
            </a:r>
            <a:r>
              <a:rPr lang="zh-TW" altLang="en-US" sz="1800" b="0" i="0" u="none" strike="noStrike" dirty="0">
                <a:solidFill>
                  <a:srgbClr val="000000"/>
                </a:solidFill>
                <a:effectLst/>
                <a:latin typeface="Arial" panose="020B0604020202020204" pitchFamily="34" charset="0"/>
              </a:rPr>
              <a:t>的週期</a:t>
            </a:r>
            <a:r>
              <a:rPr lang="en-US" altLang="zh-TW" sz="1800" b="0" i="0" u="none" strike="noStrike" dirty="0">
                <a:solidFill>
                  <a:srgbClr val="000000"/>
                </a:solidFill>
                <a:effectLst/>
                <a:latin typeface="Arial" panose="020B0604020202020204" pitchFamily="34" charset="0"/>
              </a:rPr>
              <a:t>(period)</a:t>
            </a:r>
            <a:r>
              <a:rPr lang="zh-TW" altLang="en-US" sz="1800" b="0" i="0" u="none" strike="noStrike" dirty="0">
                <a:solidFill>
                  <a:srgbClr val="000000"/>
                </a:solidFill>
                <a:effectLst/>
                <a:latin typeface="Arial" panose="020B0604020202020204" pitchFamily="34" charset="0"/>
              </a:rPr>
              <a:t> 和 </a:t>
            </a:r>
            <a:r>
              <a:rPr lang="en-US" altLang="zh-TW" sz="1800" b="0" i="0" u="none" strike="noStrike" dirty="0">
                <a:solidFill>
                  <a:srgbClr val="000000"/>
                </a:solidFill>
                <a:effectLst/>
                <a:latin typeface="Arial" panose="020B0604020202020204" pitchFamily="34" charset="0"/>
              </a:rPr>
              <a:t>duty control </a:t>
            </a:r>
            <a:r>
              <a:rPr lang="zh-TW" altLang="en-US" sz="1800" b="0" i="0" u="none" strike="noStrike" dirty="0">
                <a:solidFill>
                  <a:srgbClr val="FF0000"/>
                </a:solidFill>
                <a:effectLst/>
                <a:latin typeface="Arial" panose="020B0604020202020204" pitchFamily="34" charset="0"/>
              </a:rPr>
              <a:t>由 </a:t>
            </a:r>
            <a:r>
              <a:rPr lang="en-US" altLang="zh-TW" sz="1800" b="0" i="0" u="none" strike="noStrike" dirty="0" err="1">
                <a:solidFill>
                  <a:srgbClr val="FF0000"/>
                </a:solidFill>
                <a:effectLst/>
                <a:latin typeface="Arial" panose="020B0604020202020204" pitchFamily="34" charset="0"/>
              </a:rPr>
              <a:t>CNRx</a:t>
            </a:r>
            <a:r>
              <a:rPr lang="en-US" altLang="zh-TW" sz="1800" b="0" i="0" u="none" strike="noStrike" dirty="0">
                <a:solidFill>
                  <a:srgbClr val="FF0000"/>
                </a:solidFill>
                <a:effectLst/>
                <a:latin typeface="Arial" panose="020B0604020202020204" pitchFamily="34" charset="0"/>
              </a:rPr>
              <a:t> </a:t>
            </a:r>
            <a:r>
              <a:rPr lang="zh-TW" altLang="en-US" sz="1800" b="0" i="0" u="none" strike="noStrike" dirty="0">
                <a:solidFill>
                  <a:srgbClr val="FF0000"/>
                </a:solidFill>
                <a:effectLst/>
                <a:latin typeface="Arial" panose="020B0604020202020204" pitchFamily="34" charset="0"/>
              </a:rPr>
              <a:t>和 </a:t>
            </a:r>
            <a:r>
              <a:rPr lang="en-US" altLang="zh-TW" sz="1800" b="0" i="0" u="none" strike="noStrike" dirty="0" err="1">
                <a:solidFill>
                  <a:srgbClr val="FF0000"/>
                </a:solidFill>
                <a:effectLst/>
                <a:latin typeface="Arial" panose="020B0604020202020204" pitchFamily="34" charset="0"/>
              </a:rPr>
              <a:t>CMRx</a:t>
            </a:r>
            <a:r>
              <a:rPr lang="en-US" altLang="zh-TW" sz="1800" b="0" i="0" u="none" strike="noStrike" dirty="0">
                <a:solidFill>
                  <a:srgbClr val="FF0000"/>
                </a:solidFill>
                <a:effectLst/>
                <a:latin typeface="Arial" panose="020B0604020202020204" pitchFamily="34" charset="0"/>
              </a:rPr>
              <a:t> </a:t>
            </a:r>
            <a:r>
              <a:rPr lang="zh-TW" altLang="en-US" sz="1800" b="0" i="0" u="none" strike="noStrike" dirty="0">
                <a:solidFill>
                  <a:srgbClr val="FF0000"/>
                </a:solidFill>
                <a:effectLst/>
                <a:latin typeface="Arial" panose="020B0604020202020204" pitchFamily="34" charset="0"/>
              </a:rPr>
              <a:t>來配置， </a:t>
            </a:r>
            <a:endParaRPr lang="zh-TW" altLang="en-US" b="0" dirty="0">
              <a:solidFill>
                <a:srgbClr val="FF0000"/>
              </a:solidFill>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CNR(counter register)</a:t>
            </a:r>
            <a:r>
              <a:rPr lang="zh-TW" altLang="en-US" sz="1800" b="0" i="0" u="none" strike="noStrike" dirty="0">
                <a:solidFill>
                  <a:srgbClr val="000000"/>
                </a:solidFill>
                <a:effectLst/>
                <a:latin typeface="Arial" panose="020B0604020202020204" pitchFamily="34" charset="0"/>
              </a:rPr>
              <a:t>是存</a:t>
            </a:r>
            <a:r>
              <a:rPr lang="en-US" altLang="zh-TW" sz="1800" b="0" i="0" u="none" strike="noStrike" dirty="0">
                <a:solidFill>
                  <a:srgbClr val="000000"/>
                </a:solidFill>
                <a:effectLst/>
                <a:latin typeface="Arial" panose="020B0604020202020204" pitchFamily="34" charset="0"/>
              </a:rPr>
              <a:t>counter</a:t>
            </a:r>
            <a:r>
              <a:rPr lang="zh-TW" altLang="en-US" sz="1800" b="0" i="0" u="none" strike="noStrike" dirty="0">
                <a:solidFill>
                  <a:srgbClr val="000000"/>
                </a:solidFill>
                <a:effectLst/>
                <a:latin typeface="Arial" panose="020B0604020202020204" pitchFamily="34" charset="0"/>
              </a:rPr>
              <a:t>的值   </a:t>
            </a:r>
            <a:r>
              <a:rPr lang="en-US" altLang="zh-TW" sz="1800" b="0" i="0" u="none" strike="noStrike" dirty="0">
                <a:solidFill>
                  <a:srgbClr val="000000"/>
                </a:solidFill>
                <a:effectLst/>
                <a:latin typeface="Arial" panose="020B0604020202020204" pitchFamily="34" charset="0"/>
              </a:rPr>
              <a:t>(CNR+1</a:t>
            </a:r>
            <a:r>
              <a:rPr lang="zh-TW" altLang="en-US" sz="1800" b="0" i="0" u="none" strike="noStrike" dirty="0">
                <a:solidFill>
                  <a:srgbClr val="000000"/>
                </a:solidFill>
                <a:effectLst/>
                <a:latin typeface="Arial" panose="020B0604020202020204" pitchFamily="34" charset="0"/>
              </a:rPr>
              <a:t>的值就是他的</a:t>
            </a:r>
            <a:r>
              <a:rPr lang="en-US" altLang="zh-TW" sz="1800" b="0" i="0" u="none" strike="noStrike" dirty="0">
                <a:solidFill>
                  <a:srgbClr val="000000"/>
                </a:solidFill>
                <a:effectLst/>
                <a:latin typeface="Arial" panose="020B0604020202020204" pitchFamily="34" charset="0"/>
              </a:rPr>
              <a:t>PERIOD</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是因為我們會數到</a:t>
            </a:r>
            <a:r>
              <a:rPr lang="en-US" altLang="zh-TW" sz="1800" b="0" i="0" u="none" strike="noStrike" dirty="0">
                <a:solidFill>
                  <a:srgbClr val="000000"/>
                </a:solidFill>
                <a:effectLst/>
                <a:latin typeface="Arial" panose="020B0604020202020204" pitchFamily="34" charset="0"/>
              </a:rPr>
              <a:t>0)</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CMR(</a:t>
            </a:r>
            <a:r>
              <a:rPr lang="en-US" altLang="zh-TW" sz="1800" b="0" i="0" u="none" strike="noStrike" dirty="0">
                <a:solidFill>
                  <a:srgbClr val="000000"/>
                </a:solidFill>
                <a:effectLst/>
                <a:latin typeface="Verdana" panose="020B0604030504040204" pitchFamily="34" charset="0"/>
              </a:rPr>
              <a:t>compare register)</a:t>
            </a:r>
            <a:r>
              <a:rPr lang="zh-TW" altLang="en-US" sz="1800" b="0" i="0" u="none" strike="noStrike" dirty="0">
                <a:solidFill>
                  <a:srgbClr val="000000"/>
                </a:solidFill>
                <a:effectLst/>
                <a:latin typeface="Verdana" panose="020B0604030504040204" pitchFamily="34" charset="0"/>
              </a:rPr>
              <a:t>會設置一個比較值。這個值會</a:t>
            </a:r>
            <a:r>
              <a:rPr lang="zh-TW" altLang="en-US" sz="1800" b="0" i="0" u="none" strike="noStrike" dirty="0">
                <a:solidFill>
                  <a:srgbClr val="FF0000"/>
                </a:solidFill>
                <a:effectLst/>
                <a:latin typeface="Verdana" panose="020B0604030504040204" pitchFamily="34" charset="0"/>
              </a:rPr>
              <a:t>和</a:t>
            </a:r>
            <a:r>
              <a:rPr lang="en-US" altLang="zh-TW" sz="1800" b="0" i="0" u="none" strike="noStrike" dirty="0">
                <a:solidFill>
                  <a:srgbClr val="FF0000"/>
                </a:solidFill>
                <a:effectLst/>
                <a:latin typeface="Verdana" panose="020B0604030504040204" pitchFamily="34" charset="0"/>
              </a:rPr>
              <a:t>CNR</a:t>
            </a:r>
            <a:r>
              <a:rPr lang="zh-TW" altLang="en-US" sz="1800" b="0" i="0" u="none" strike="noStrike" dirty="0">
                <a:solidFill>
                  <a:srgbClr val="000000"/>
                </a:solidFill>
                <a:effectLst/>
                <a:latin typeface="Verdana" panose="020B0604030504040204" pitchFamily="34" charset="0"/>
              </a:rPr>
              <a:t>目前的值做比較。 </a:t>
            </a:r>
            <a:r>
              <a:rPr lang="en-US" altLang="zh-TW" sz="1800" b="0" i="0" u="none" strike="noStrike" dirty="0">
                <a:solidFill>
                  <a:srgbClr val="000000"/>
                </a:solidFill>
                <a:effectLst/>
                <a:latin typeface="Verdana" panose="020B0604030504040204" pitchFamily="34" charset="0"/>
              </a:rPr>
              <a:t>(CMR+1</a:t>
            </a:r>
            <a:r>
              <a:rPr lang="zh-TW" altLang="en-US" sz="1800" b="0" i="0" u="none" strike="noStrike" dirty="0">
                <a:solidFill>
                  <a:srgbClr val="000000"/>
                </a:solidFill>
                <a:effectLst/>
                <a:latin typeface="Verdana" panose="020B0604030504040204" pitchFamily="34" charset="0"/>
              </a:rPr>
              <a:t>就是</a:t>
            </a:r>
            <a:r>
              <a:rPr lang="en-US" altLang="zh-TW" sz="1800" b="0" i="0" u="none" strike="noStrike" dirty="0">
                <a:solidFill>
                  <a:srgbClr val="000000"/>
                </a:solidFill>
                <a:effectLst/>
                <a:latin typeface="Verdana" panose="020B0604030504040204" pitchFamily="34" charset="0"/>
              </a:rPr>
              <a:t>duty</a:t>
            </a:r>
            <a:r>
              <a:rPr lang="zh-TW" altLang="en-US" sz="1800" b="0" i="0" u="none" strike="noStrike" dirty="0">
                <a:solidFill>
                  <a:srgbClr val="000000"/>
                </a:solidFill>
                <a:effectLst/>
                <a:latin typeface="Verdana" panose="020B0604030504040204" pitchFamily="34" charset="0"/>
              </a:rPr>
              <a:t>的長度</a:t>
            </a:r>
            <a:r>
              <a:rPr lang="en-US" altLang="zh-TW" sz="1800" b="0" i="0" u="none" strike="noStrike" dirty="0">
                <a:solidFill>
                  <a:srgbClr val="000000"/>
                </a:solidFill>
                <a:effectLst/>
                <a:latin typeface="Verdana" panose="020B0604030504040204" pitchFamily="34" charset="0"/>
              </a:rPr>
              <a:t>)</a:t>
            </a:r>
            <a:br>
              <a:rPr lang="zh-TW" altLang="en-US" b="0" dirty="0">
                <a:effectLst/>
              </a:rPr>
            </a:br>
            <a:endParaRPr lang="en-US" altLang="zh-TW" b="0" dirty="0">
              <a:effectLst/>
            </a:endParaRPr>
          </a:p>
          <a:p>
            <a:pPr rtl="0">
              <a:spcBef>
                <a:spcPts val="0"/>
              </a:spcBef>
              <a:spcAft>
                <a:spcPts val="0"/>
              </a:spcAft>
            </a:pPr>
            <a:r>
              <a:rPr lang="zh-TW" altLang="en-US" sz="1800" b="0" i="0" u="none" strike="noStrike" dirty="0">
                <a:solidFill>
                  <a:srgbClr val="000000"/>
                </a:solidFill>
                <a:effectLst/>
                <a:latin typeface="Verdana" panose="020B0604030504040204" pitchFamily="34" charset="0"/>
              </a:rPr>
              <a:t>因此</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CMR &gt;= CNR: PWM output is always high.</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CMR &lt; CNR: PWM </a:t>
            </a:r>
            <a:r>
              <a:rPr lang="zh-TW" altLang="en-US" sz="1800" b="0" i="0" u="none" strike="noStrike" dirty="0">
                <a:solidFill>
                  <a:srgbClr val="000000"/>
                </a:solidFill>
                <a:effectLst/>
                <a:latin typeface="Arial" panose="020B0604020202020204" pitchFamily="34" charset="0"/>
              </a:rPr>
              <a:t>就是 低電位</a:t>
            </a:r>
            <a:r>
              <a:rPr lang="en-US" altLang="zh-TW" sz="1800" b="0" i="0" u="none" strike="noStrike" dirty="0">
                <a:solidFill>
                  <a:srgbClr val="000000"/>
                </a:solidFill>
                <a:effectLst/>
                <a:latin typeface="Arial" panose="020B0604020202020204" pitchFamily="34" charset="0"/>
              </a:rPr>
              <a:t>.</a:t>
            </a:r>
            <a:endParaRPr lang="zh-TW" altLang="en-US" b="0" dirty="0">
              <a:effectLst/>
            </a:endParaRPr>
          </a:p>
          <a:p>
            <a:pPr marL="158750" indent="0" rtl="0">
              <a:spcBef>
                <a:spcPts val="0"/>
              </a:spcBef>
              <a:spcAft>
                <a:spcPts val="0"/>
              </a:spcAft>
              <a:buNone/>
            </a:pPr>
            <a:br>
              <a:rPr lang="zh-TW" altLang="en-US" b="0" dirty="0">
                <a:effectLst/>
              </a:rPr>
            </a:br>
            <a:r>
              <a:rPr lang="en-US" altLang="zh-TW" sz="1800" b="0" i="0" u="none" strike="noStrike" dirty="0">
                <a:solidFill>
                  <a:srgbClr val="000000"/>
                </a:solidFill>
                <a:effectLst/>
                <a:latin typeface="Arial" panose="020B0604020202020204" pitchFamily="34" charset="0"/>
              </a:rPr>
              <a:t>https://www.cnblogs.com/biglucky/p/4894982.html</a:t>
            </a:r>
            <a:br>
              <a:rPr lang="en-US" altLang="zh-TW"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78f5a4dc0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78f5a4dc0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接下為一個例子</a:t>
            </a:r>
            <a:r>
              <a:rPr lang="en-US" altLang="zh-TW" dirty="0"/>
              <a:t>:</a:t>
            </a:r>
            <a:br>
              <a:rPr lang="en-US" altLang="zh-TW" dirty="0"/>
            </a:br>
            <a:endParaRPr lang="en-US" altLang="zh-TW" dirty="0"/>
          </a:p>
          <a:p>
            <a:pPr marL="0" lvl="0" indent="0" algn="l" rtl="0">
              <a:spcBef>
                <a:spcPts val="0"/>
              </a:spcBef>
              <a:spcAft>
                <a:spcPts val="0"/>
              </a:spcAft>
              <a:buNone/>
            </a:pPr>
            <a:r>
              <a:rPr lang="zh-TW" dirty="0"/>
              <a:t>一開始</a:t>
            </a:r>
            <a:r>
              <a:rPr lang="en-US" altLang="zh-TW" dirty="0"/>
              <a:t>CMR</a:t>
            </a:r>
            <a:r>
              <a:rPr lang="zh-TW" dirty="0"/>
              <a:t>設1</a:t>
            </a:r>
            <a:r>
              <a:rPr lang="en-US" altLang="zh-TW" dirty="0"/>
              <a:t> </a:t>
            </a:r>
          </a:p>
          <a:p>
            <a:pPr marL="0" lvl="0" indent="0" algn="l" rtl="0">
              <a:spcBef>
                <a:spcPts val="0"/>
              </a:spcBef>
              <a:spcAft>
                <a:spcPts val="0"/>
              </a:spcAft>
              <a:buNone/>
            </a:pPr>
            <a:r>
              <a:rPr lang="en-US" altLang="zh-TW" dirty="0"/>
              <a:t>down counter</a:t>
            </a:r>
            <a:r>
              <a:rPr lang="zh-TW" altLang="en-US" dirty="0"/>
              <a:t>讀</a:t>
            </a:r>
            <a:r>
              <a:rPr lang="en-US" altLang="zh-TW" dirty="0"/>
              <a:t>CNR</a:t>
            </a:r>
            <a:r>
              <a:rPr lang="zh-TW" altLang="en-US" dirty="0"/>
              <a:t>的值為</a:t>
            </a:r>
            <a:r>
              <a:rPr lang="zh-TW" dirty="0"/>
              <a:t>3</a:t>
            </a:r>
            <a:endParaRPr lang="en-US" altLang="zh-TW" dirty="0"/>
          </a:p>
          <a:p>
            <a:pPr marL="0" lvl="0" indent="0" algn="l" rtl="0">
              <a:spcBef>
                <a:spcPts val="0"/>
              </a:spcBef>
              <a:spcAft>
                <a:spcPts val="0"/>
              </a:spcAft>
              <a:buNone/>
            </a:pPr>
            <a:endParaRPr dirty="0"/>
          </a:p>
          <a:p>
            <a:pPr marL="0" lvl="0" indent="0" algn="l" rtl="0">
              <a:spcBef>
                <a:spcPts val="0"/>
              </a:spcBef>
              <a:spcAft>
                <a:spcPts val="0"/>
              </a:spcAft>
              <a:buNone/>
            </a:pPr>
            <a:r>
              <a:rPr lang="zh-TW" dirty="0">
                <a:solidFill>
                  <a:schemeClr val="dk1"/>
                </a:solidFill>
              </a:rPr>
              <a:t>pwm down counter</a:t>
            </a:r>
            <a:r>
              <a:rPr lang="zh-TW" dirty="0"/>
              <a:t>開始倒數，數到1的時候 pwm down counter &gt;= CMR 所以高電位</a:t>
            </a:r>
            <a:endParaRPr lang="zh-TW" altLang="en-US" dirty="0"/>
          </a:p>
          <a:p>
            <a:pPr marL="0" lvl="0" indent="0" algn="l" rtl="0">
              <a:spcBef>
                <a:spcPts val="0"/>
              </a:spcBef>
              <a:spcAft>
                <a:spcPts val="0"/>
              </a:spcAft>
              <a:buNone/>
            </a:pPr>
            <a:r>
              <a:rPr lang="en-US" dirty="0"/>
              <a:t>	</a:t>
            </a:r>
            <a:endParaRPr lang="zh-TW" altLang="en-US" dirty="0"/>
          </a:p>
          <a:p>
            <a:pPr marL="0" lvl="0" indent="0" algn="l" rtl="0">
              <a:spcBef>
                <a:spcPts val="0"/>
              </a:spcBef>
              <a:spcAft>
                <a:spcPts val="0"/>
              </a:spcAft>
              <a:buNone/>
            </a:pPr>
            <a:r>
              <a:rPr lang="zh-TW" altLang="en-US" dirty="0"/>
              <a:t>設置</a:t>
            </a:r>
            <a:r>
              <a:rPr lang="en-US" altLang="zh-TW" dirty="0"/>
              <a:t>CMR=0 CNR=4……(</a:t>
            </a:r>
            <a:r>
              <a:rPr lang="zh-TW" altLang="en-US" dirty="0"/>
              <a:t>後面會提到提前寫入 是因為 </a:t>
            </a:r>
            <a:r>
              <a:rPr lang="en-US" altLang="zh-TW" dirty="0"/>
              <a:t>double buffering)</a:t>
            </a:r>
          </a:p>
          <a:p>
            <a:pPr marL="0" lvl="0" indent="0" algn="l" rtl="0">
              <a:spcBef>
                <a:spcPts val="0"/>
              </a:spcBef>
              <a:spcAft>
                <a:spcPts val="0"/>
              </a:spcAft>
              <a:buNone/>
            </a:pPr>
            <a:r>
              <a:rPr lang="zh-TW" altLang="zh-TW" dirty="0"/>
              <a:t>因為是auto-load 自動</a:t>
            </a:r>
            <a:r>
              <a:rPr lang="en-US" altLang="zh-TW" dirty="0"/>
              <a:t>reload</a:t>
            </a:r>
            <a:r>
              <a:rPr lang="zh-TW" altLang="en-US" dirty="0"/>
              <a:t>，</a:t>
            </a:r>
            <a:r>
              <a:rPr lang="zh-TW" dirty="0"/>
              <a:t>重新開始倒數</a:t>
            </a:r>
            <a:r>
              <a:rPr lang="zh-TW" altLang="en-US" dirty="0"/>
              <a:t>。</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zh-TW" dirty="0">
                <a:solidFill>
                  <a:schemeClr val="dk1"/>
                </a:solidFill>
              </a:rPr>
              <a:t>當down counter數到0會產生中斷 例如去開關Led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zh-TW" dirty="0"/>
              <a:t>pwm down counter的數值被寫進CNRx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altLang="en-US" dirty="0"/>
              <a:t>另外提到 ，</a:t>
            </a:r>
            <a:r>
              <a:rPr lang="zh-TW" dirty="0"/>
              <a:t>目前(當下) pwm down </a:t>
            </a:r>
            <a:r>
              <a:rPr lang="zh-TW" dirty="0">
                <a:solidFill>
                  <a:schemeClr val="dk1"/>
                </a:solidFill>
              </a:rPr>
              <a:t>counter</a:t>
            </a:r>
            <a:r>
              <a:rPr lang="zh-TW" dirty="0"/>
              <a:t>的數值可以被PDRx</a:t>
            </a:r>
            <a:r>
              <a:rPr lang="zh-TW" altLang="en-US" dirty="0"/>
              <a:t>這個</a:t>
            </a:r>
            <a:r>
              <a:rPr lang="en-US" altLang="zh-TW"/>
              <a:t>register</a:t>
            </a:r>
            <a:r>
              <a:rPr lang="zh-TW"/>
              <a:t>讀出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7cbe48559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7cbe4855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solidFill>
                  <a:schemeClr val="dk1"/>
                </a:solidFill>
              </a:rPr>
              <a:t>如果PDR達到0 就會把pwm timer關掉</a:t>
            </a:r>
            <a:endParaRPr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7cbe48559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7cbe48559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cnr cmr的register map</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zh-TW" dirty="0">
                <a:solidFill>
                  <a:schemeClr val="dk1"/>
                </a:solidFill>
              </a:rPr>
              <a:t>Duty ratio = (CMR+1)/(CNR+1).</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78f5a4dc0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78f5a4dc0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解釋</a:t>
            </a:r>
            <a:r>
              <a:rPr lang="en-US" altLang="zh-TW" sz="1800" b="0" i="0" u="none" strike="noStrike" dirty="0">
                <a:solidFill>
                  <a:srgbClr val="000000"/>
                </a:solidFill>
                <a:effectLst/>
                <a:latin typeface="Arial" panose="020B0604020202020204" pitchFamily="34" charset="0"/>
              </a:rPr>
              <a:t>:</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可以預先設定</a:t>
            </a:r>
            <a:r>
              <a:rPr lang="en-US" altLang="zh-TW" sz="1800" b="0" i="0" u="none" strike="noStrike" dirty="0">
                <a:solidFill>
                  <a:srgbClr val="000000"/>
                </a:solidFill>
                <a:effectLst/>
                <a:latin typeface="Arial" panose="020B0604020202020204" pitchFamily="34" charset="0"/>
              </a:rPr>
              <a:t>CMR</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CNR</a:t>
            </a:r>
            <a:r>
              <a:rPr lang="zh-TW" altLang="en-US" sz="1800" b="0" i="0" u="none" strike="noStrike" dirty="0">
                <a:solidFill>
                  <a:srgbClr val="000000"/>
                </a:solidFill>
                <a:effectLst/>
                <a:latin typeface="Arial" panose="020B0604020202020204" pitchFamily="34" charset="0"/>
              </a:rPr>
              <a:t>值，在下一個週期自動重載。</a:t>
            </a:r>
            <a:br>
              <a:rPr lang="zh-TW" altLang="en-US" sz="1800" b="0" i="0" u="none" strike="noStrike" dirty="0">
                <a:solidFill>
                  <a:srgbClr val="000000"/>
                </a:solidFill>
                <a:effectLst/>
                <a:latin typeface="Arial" panose="020B0604020202020204" pitchFamily="34" charset="0"/>
              </a:rPr>
            </a:br>
            <a:r>
              <a:rPr lang="zh-TW" altLang="en-US" sz="1800" b="0" i="0" u="none" strike="noStrike" dirty="0">
                <a:solidFill>
                  <a:srgbClr val="000000"/>
                </a:solidFill>
                <a:effectLst/>
                <a:latin typeface="Arial" panose="020B0604020202020204" pitchFamily="34" charset="0"/>
              </a:rPr>
              <a:t>若</a:t>
            </a:r>
            <a:r>
              <a:rPr lang="en-US" altLang="zh-TW" sz="1800" b="0" i="0" u="none" strike="noStrike" dirty="0">
                <a:solidFill>
                  <a:srgbClr val="000000"/>
                </a:solidFill>
                <a:effectLst/>
                <a:latin typeface="Arial" panose="020B0604020202020204" pitchFamily="34" charset="0"/>
              </a:rPr>
              <a:t>CNR</a:t>
            </a:r>
            <a:r>
              <a:rPr lang="zh-TW" altLang="en-US" sz="1800" b="0" i="0" u="none" strike="noStrike" dirty="0">
                <a:solidFill>
                  <a:srgbClr val="000000"/>
                </a:solidFill>
                <a:effectLst/>
                <a:latin typeface="Arial" panose="020B0604020202020204" pitchFamily="34" charset="0"/>
              </a:rPr>
              <a:t>值設為</a:t>
            </a:r>
            <a:r>
              <a:rPr lang="en-US" altLang="zh-TW" sz="1800" b="0" i="0" u="none" strike="noStrike" dirty="0">
                <a:solidFill>
                  <a:srgbClr val="000000"/>
                </a:solidFill>
                <a:effectLst/>
                <a:latin typeface="Arial" panose="020B0604020202020204" pitchFamily="34" charset="0"/>
              </a:rPr>
              <a:t>0</a:t>
            </a:r>
            <a:r>
              <a:rPr lang="zh-TW" altLang="en-US" sz="1800" b="0" i="0" u="none" strike="noStrike" dirty="0">
                <a:solidFill>
                  <a:srgbClr val="000000"/>
                </a:solidFill>
                <a:effectLst/>
                <a:latin typeface="Arial" panose="020B0604020202020204" pitchFamily="34" charset="0"/>
              </a:rPr>
              <a:t>，就會停止</a:t>
            </a:r>
            <a:endParaRPr lang="zh-TW" altLang="en-US" b="0" dirty="0">
              <a:effectLst/>
            </a:endParaRPr>
          </a:p>
          <a:p>
            <a:pPr rtl="0">
              <a:spcBef>
                <a:spcPts val="0"/>
              </a:spcBef>
              <a:spcAft>
                <a:spcPts val="0"/>
              </a:spcAft>
            </a:pPr>
            <a:br>
              <a:rPr lang="zh-TW" altLang="en-US" b="0" dirty="0">
                <a:effectLst/>
              </a:rPr>
            </a:br>
            <a:r>
              <a:rPr lang="zh-TW" altLang="en-US" sz="1800" b="0" i="0" u="none" strike="noStrike" dirty="0">
                <a:solidFill>
                  <a:srgbClr val="000000"/>
                </a:solidFill>
                <a:effectLst/>
                <a:latin typeface="Arial" panose="020B0604020202020204" pitchFamily="34" charset="0"/>
              </a:rPr>
              <a:t>應用</a:t>
            </a:r>
            <a:r>
              <a:rPr lang="en-US" altLang="zh-TW" sz="1800" b="0" i="0" u="none" strike="noStrike" dirty="0">
                <a:solidFill>
                  <a:srgbClr val="000000"/>
                </a:solidFill>
                <a:effectLst/>
                <a:latin typeface="Arial" panose="020B0604020202020204" pitchFamily="34" charset="0"/>
              </a:rPr>
              <a:t>:</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可以用調製</a:t>
            </a:r>
            <a:r>
              <a:rPr lang="en-US" altLang="zh-TW" sz="1800" b="0" i="0" u="none" strike="noStrike" dirty="0">
                <a:solidFill>
                  <a:srgbClr val="000000"/>
                </a:solidFill>
                <a:effectLst/>
                <a:latin typeface="Arial" panose="020B0604020202020204" pitchFamily="34" charset="0"/>
              </a:rPr>
              <a:t>duty ratio (</a:t>
            </a:r>
            <a:r>
              <a:rPr lang="zh-TW" altLang="en-US" sz="1800" b="0" i="0" u="none" strike="noStrike" dirty="0">
                <a:solidFill>
                  <a:srgbClr val="000000"/>
                </a:solidFill>
                <a:effectLst/>
                <a:latin typeface="Arial" panose="020B0604020202020204" pitchFamily="34" charset="0"/>
              </a:rPr>
              <a:t>下張投影片</a:t>
            </a:r>
            <a:r>
              <a:rPr lang="en-US" altLang="zh-TW" sz="1800" b="0" i="0" u="none" strike="noStrike" dirty="0">
                <a:solidFill>
                  <a:srgbClr val="000000"/>
                </a:solidFill>
                <a:effectLst/>
                <a:latin typeface="Arial" panose="020B0604020202020204" pitchFamily="34" charset="0"/>
              </a:rPr>
              <a:t>)</a:t>
            </a:r>
            <a:endParaRPr lang="zh-TW" altLang="en-US" b="0" dirty="0">
              <a:effectLst/>
            </a:endParaRPr>
          </a:p>
          <a:p>
            <a:pPr marL="158750" indent="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7cbe48559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7cbe48559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(上一張投影片的應用)pwm double buffering可以用來調整Duty Ratio </a:t>
            </a:r>
            <a:endParaRPr dirty="0"/>
          </a:p>
          <a:p>
            <a:pPr marL="0" lvl="0" indent="0" algn="l" rtl="0">
              <a:spcBef>
                <a:spcPts val="0"/>
              </a:spcBef>
              <a:spcAft>
                <a:spcPts val="0"/>
              </a:spcAft>
              <a:buNone/>
            </a:pPr>
            <a:r>
              <a:rPr lang="zh-TW" dirty="0"/>
              <a:t>例如這圖的PWM cycle固定為151 ， </a:t>
            </a:r>
            <a:endParaRPr dirty="0"/>
          </a:p>
          <a:p>
            <a:pPr marL="0" lvl="0" indent="0" algn="l" rtl="0">
              <a:spcBef>
                <a:spcPts val="0"/>
              </a:spcBef>
              <a:spcAft>
                <a:spcPts val="0"/>
              </a:spcAft>
              <a:buNone/>
            </a:pPr>
            <a:r>
              <a:rPr lang="zh-TW" dirty="0"/>
              <a:t>藉由在一個cycle裡面 任意點調整CMRx的數值 </a:t>
            </a:r>
            <a:endParaRPr dirty="0"/>
          </a:p>
          <a:p>
            <a:pPr marL="0" lvl="0" indent="0" algn="l" rtl="0">
              <a:spcBef>
                <a:spcPts val="0"/>
              </a:spcBef>
              <a:spcAft>
                <a:spcPts val="0"/>
              </a:spcAft>
              <a:buNone/>
            </a:pPr>
            <a:r>
              <a:rPr lang="zh-TW" dirty="0"/>
              <a:t>就可以對下一個cycle產生影響 改變duty ratio.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8dbabd368_6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8dbabd368_6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用於電器元件保護  保護電路 </a:t>
            </a:r>
            <a:endParaRPr dirty="0"/>
          </a:p>
          <a:p>
            <a:pPr marL="0" lvl="0" indent="0" algn="l" rtl="0">
              <a:spcBef>
                <a:spcPts val="0"/>
              </a:spcBef>
              <a:spcAft>
                <a:spcPts val="0"/>
              </a:spcAft>
              <a:buNone/>
            </a:pPr>
            <a:r>
              <a:rPr lang="zh-TW" sz="1200" dirty="0">
                <a:solidFill>
                  <a:srgbClr val="262626"/>
                </a:solidFill>
                <a:highlight>
                  <a:srgbClr val="FFFFFF"/>
                </a:highlight>
              </a:rPr>
              <a:t>避免關閉前一個裝置和開啟後一個裝置時因為開關速度的問題出現同時開啟狀態而增加負荷的情況(在沒有徹底關閉前打開了後一個裝置)，尤其是電流過大時容易造成短路等損壞裝置</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u="sng" dirty="0">
                <a:solidFill>
                  <a:schemeClr val="hlink"/>
                </a:solidFill>
                <a:hlinkClick r:id="rId3"/>
              </a:rPr>
              <a:t>https://www.796t.com/content/1543212246.html</a:t>
            </a:r>
            <a:endParaRPr lang="en-US" altLang="zh-TW" u="sng" dirty="0">
              <a:solidFill>
                <a:schemeClr val="hlink"/>
              </a:solidFill>
            </a:endParaRPr>
          </a:p>
          <a:p>
            <a:pPr marL="0" lvl="0" indent="0" algn="l" rtl="0">
              <a:spcBef>
                <a:spcPts val="0"/>
              </a:spcBef>
              <a:spcAft>
                <a:spcPts val="0"/>
              </a:spcAft>
              <a:buNone/>
            </a:pPr>
            <a:r>
              <a:rPr lang="en-US" dirty="0"/>
              <a:t>http://blog.itpub.net/69923331/viewspace-2661987/</a:t>
            </a:r>
            <a:endParaRPr lang="en-US" u="sng" dirty="0">
              <a:solidFill>
                <a:schemeClr val="hlink"/>
              </a:solidFill>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78dbabd368_6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78dbabd368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如果enable capture function , PWM output的pin腳會被切換為capture input mode. </a:t>
            </a:r>
            <a:r>
              <a:rPr lang="zh-TW" dirty="0">
                <a:highlight>
                  <a:schemeClr val="accent4"/>
                </a:highlight>
              </a:rPr>
              <a:t>(用在哪?為什麼要有這功能?)</a:t>
            </a:r>
            <a:endParaRPr dirty="0">
              <a:highlight>
                <a:schemeClr val="accent4"/>
              </a:highlight>
            </a:endParaRPr>
          </a:p>
          <a:p>
            <a:pPr marL="0" lvl="0" indent="0" algn="l" rtl="0">
              <a:spcBef>
                <a:spcPts val="0"/>
              </a:spcBef>
              <a:spcAft>
                <a:spcPts val="0"/>
              </a:spcAft>
              <a:buNone/>
            </a:pPr>
            <a:endParaRPr dirty="0">
              <a:highlight>
                <a:schemeClr val="accent4"/>
              </a:highlight>
            </a:endParaRPr>
          </a:p>
          <a:p>
            <a:pPr marL="0" lvl="0" indent="0" algn="l" rtl="0">
              <a:spcBef>
                <a:spcPts val="0"/>
              </a:spcBef>
              <a:spcAft>
                <a:spcPts val="0"/>
              </a:spcAft>
              <a:buNone/>
            </a:pPr>
            <a:r>
              <a:rPr lang="zh-TW" dirty="0"/>
              <a:t>功能:測量輸入波形的高電位時間， duty ratio 等等</a:t>
            </a:r>
            <a:endParaRPr dirty="0"/>
          </a:p>
          <a:p>
            <a:pPr marL="0" lvl="0" indent="0" algn="l" rtl="0">
              <a:spcBef>
                <a:spcPts val="0"/>
              </a:spcBef>
              <a:spcAft>
                <a:spcPts val="0"/>
              </a:spcAft>
              <a:buNone/>
            </a:pPr>
            <a:r>
              <a:rPr lang="zh-TW" u="sng" dirty="0">
                <a:solidFill>
                  <a:schemeClr val="hlink"/>
                </a:solidFill>
                <a:hlinkClick r:id="rId3"/>
              </a:rPr>
              <a:t>https://blog.csdn.net/kdongyi/article/details/88615439</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當輸入訊號有上升轉變時 pwm counter的值會存入CRLR</a:t>
            </a:r>
            <a:r>
              <a:rPr lang="zh-TW" altLang="en-US" dirty="0"/>
              <a:t>暫存器</a:t>
            </a:r>
          </a:p>
          <a:p>
            <a:pPr marL="0" lvl="0" indent="0" algn="l" rtl="0">
              <a:spcBef>
                <a:spcPts val="0"/>
              </a:spcBef>
              <a:spcAft>
                <a:spcPts val="0"/>
              </a:spcAft>
              <a:buNone/>
            </a:pPr>
            <a:r>
              <a:rPr lang="zh-TW" altLang="en-US" dirty="0"/>
              <a:t>當輸入訊號有下降轉變時 </a:t>
            </a:r>
            <a:r>
              <a:rPr lang="en-US" altLang="zh-TW" dirty="0" err="1">
                <a:solidFill>
                  <a:schemeClr val="dk1"/>
                </a:solidFill>
              </a:rPr>
              <a:t>pwm</a:t>
            </a:r>
            <a:r>
              <a:rPr lang="en-US" altLang="zh-TW" dirty="0">
                <a:solidFill>
                  <a:schemeClr val="dk1"/>
                </a:solidFill>
              </a:rPr>
              <a:t> counter</a:t>
            </a:r>
            <a:r>
              <a:rPr lang="zh-TW" altLang="en-US" dirty="0">
                <a:solidFill>
                  <a:schemeClr val="dk1"/>
                </a:solidFill>
              </a:rPr>
              <a:t>的值會存入</a:t>
            </a:r>
            <a:r>
              <a:rPr lang="en-US" altLang="zh-TW" dirty="0">
                <a:solidFill>
                  <a:schemeClr val="dk1"/>
                </a:solidFill>
              </a:rPr>
              <a:t>CFLR</a:t>
            </a:r>
            <a:r>
              <a:rPr lang="zh-TW" altLang="en-US" dirty="0"/>
              <a:t>暫存器</a:t>
            </a:r>
            <a:endParaRPr lang="zh-TW" altLang="en-US"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highlight>
                <a:schemeClr val="accent4"/>
              </a:highlight>
            </a:endParaRPr>
          </a:p>
          <a:p>
            <a:pPr marL="0" lvl="0" indent="0" algn="l" rtl="0">
              <a:spcBef>
                <a:spcPts val="0"/>
              </a:spcBef>
              <a:spcAft>
                <a:spcPts val="0"/>
              </a:spcAft>
              <a:buNone/>
            </a:pPr>
            <a:endParaRPr dirty="0">
              <a:highlight>
                <a:schemeClr val="accent4"/>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78dbabd368_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78dbabd368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(1時下跳，存到CFLRx</a:t>
            </a:r>
            <a:r>
              <a:rPr lang="zh-TW" altLang="en-US" dirty="0"/>
              <a:t>    </a:t>
            </a:r>
            <a:r>
              <a:rPr lang="zh-TW" dirty="0"/>
              <a:t> 5時上跳存到CRLRx</a:t>
            </a:r>
            <a:endParaRPr dirty="0"/>
          </a:p>
          <a:p>
            <a:pPr marL="0" lvl="0" indent="0" algn="l" rtl="0">
              <a:spcBef>
                <a:spcPts val="0"/>
              </a:spcBef>
              <a:spcAft>
                <a:spcPts val="0"/>
              </a:spcAft>
              <a:buNone/>
            </a:pPr>
            <a:r>
              <a:rPr lang="zh-TW" dirty="0"/>
              <a:t>PWM捕獲輸入脈衝。(圖上的Cpautre Input x)</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PWM通道在外部上升沿到來的時候捕獲(16位遞增計數器)的當前</a:t>
            </a:r>
            <a:r>
              <a:rPr lang="en-US" altLang="zh-TW" dirty="0"/>
              <a:t>counter</a:t>
            </a:r>
            <a:r>
              <a:rPr lang="zh-TW" dirty="0"/>
              <a:t>值並加載到CRLR（捕獲上升沿鎖存器），在外部下降沿到來的時候捕獲(16位遞增計數器)的當前</a:t>
            </a:r>
            <a:r>
              <a:rPr lang="en-US" altLang="zh-TW" dirty="0"/>
              <a:t>counter</a:t>
            </a:r>
            <a:r>
              <a:rPr lang="zh-TW" dirty="0"/>
              <a:t>值並加載到CFLR（捕獲下降沿鎖存器），然後外部clock的頻率就可以通過CRLR和CFLR的值正確計算出來。</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CAPIFx要被設置才會reload CNRx的數值，因此最後的部分因為 CAPIFx沒被設置 所以停止。</a:t>
            </a:r>
            <a:endParaRPr dirty="0"/>
          </a:p>
          <a:p>
            <a:pPr marL="0" lvl="0" indent="0" algn="l" rtl="0">
              <a:spcBef>
                <a:spcPts val="0"/>
              </a:spcBef>
              <a:spcAft>
                <a:spcPts val="0"/>
              </a:spcAft>
              <a:buNone/>
            </a:pPr>
            <a:r>
              <a:rPr lang="zh-TW"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The channel high pulse width is (CNR + 1 - CFLR).  上圖: (8 + 1 - 7)=2 </a:t>
            </a:r>
            <a:r>
              <a:rPr lang="zh-TW" altLang="en-US" dirty="0"/>
              <a:t>為</a:t>
            </a:r>
            <a:r>
              <a:rPr lang="zh-TW" dirty="0"/>
              <a:t>high的部分</a:t>
            </a:r>
            <a:endParaRPr lang="en-US" altLang="zh-TW" dirty="0"/>
          </a:p>
          <a:p>
            <a:pPr marL="0" lvl="0" indent="0" algn="l" rtl="0">
              <a:spcBef>
                <a:spcPts val="0"/>
              </a:spcBef>
              <a:spcAft>
                <a:spcPts val="0"/>
              </a:spcAft>
              <a:buNone/>
            </a:pPr>
            <a:endParaRPr dirty="0"/>
          </a:p>
          <a:p>
            <a:pPr marL="0" lvl="0" indent="0" algn="l" rtl="0">
              <a:spcBef>
                <a:spcPts val="0"/>
              </a:spcBef>
              <a:spcAft>
                <a:spcPts val="0"/>
              </a:spcAft>
              <a:buNone/>
            </a:pPr>
            <a:r>
              <a:rPr lang="zh-TW" dirty="0"/>
              <a:t>The cannel low pulse width is (CNR + 1 - CRLR). 上圖:(8 + 1 - 5)=4 </a:t>
            </a:r>
            <a:r>
              <a:rPr lang="zh-TW" altLang="en-US" dirty="0"/>
              <a:t>為</a:t>
            </a:r>
            <a:r>
              <a:rPr lang="zh-TW" dirty="0"/>
              <a:t>low的部分</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823e429a9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823e429a9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1" dirty="0"/>
              <a:t>啟用capture function要先enable CAPENR </a:t>
            </a:r>
            <a:r>
              <a:rPr lang="zh-TW" dirty="0"/>
              <a:t>，1為enable 0是disable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78dbabd368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78dbabd368_2_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178dbabd368_2_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cbe48559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cbe48559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rPr>
              <a:t>這是剛剛前面提到的CRLR 以及 CFLR暫存器</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訊號有上升的變化時 pwm counter的值會存入CRLR</a:t>
            </a:r>
            <a:endParaRPr>
              <a:solidFill>
                <a:schemeClr val="dk1"/>
              </a:solidFill>
            </a:endParaRPr>
          </a:p>
          <a:p>
            <a:pPr marL="0" lvl="0" indent="0" algn="l" rtl="0">
              <a:spcBef>
                <a:spcPts val="0"/>
              </a:spcBef>
              <a:spcAft>
                <a:spcPts val="0"/>
              </a:spcAft>
              <a:buClr>
                <a:schemeClr val="dk1"/>
              </a:buClr>
              <a:buSzPts val="1100"/>
              <a:buFont typeface="Arial"/>
              <a:buNone/>
            </a:pPr>
            <a:r>
              <a:rPr lang="zh-TW">
                <a:solidFill>
                  <a:schemeClr val="dk1"/>
                </a:solidFill>
              </a:rPr>
              <a:t>訊號有下降的變化時 pwm counter的值會存入CFLR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78dbabd368_0_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178dbabd368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7f11c12c6f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7f11c12c6f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78dbabd368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講到第159行 (跳至</a:t>
            </a:r>
            <a:r>
              <a:rPr lang="zh-TW" altLang="en-US" dirty="0"/>
              <a:t>下一頁</a:t>
            </a:r>
            <a:r>
              <a:rPr lang="zh-TW" dirty="0"/>
              <a:t>投影片</a:t>
            </a:r>
            <a:r>
              <a:rPr lang="en-US" altLang="zh-TW" dirty="0"/>
              <a:t>)</a:t>
            </a:r>
            <a:r>
              <a:rPr lang="zh-TW" dirty="0"/>
              <a:t> </a:t>
            </a:r>
            <a:endParaRPr dirty="0"/>
          </a:p>
          <a:p>
            <a:pPr marL="0" lvl="0" indent="0" algn="l" rtl="0">
              <a:spcBef>
                <a:spcPts val="0"/>
              </a:spcBef>
              <a:spcAft>
                <a:spcPts val="0"/>
              </a:spcAft>
              <a:buNone/>
            </a:pPr>
            <a:br>
              <a:rPr lang="zh-TW" dirty="0"/>
            </a:br>
            <a:r>
              <a:rPr lang="zh-TW" dirty="0"/>
              <a:t>166行 配置pwm輸出channel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1</a:t>
            </a:r>
            <a:r>
              <a:rPr lang="en-US" altLang="zh-TW" dirty="0"/>
              <a:t>70</a:t>
            </a:r>
            <a:r>
              <a:rPr lang="zh-TW" dirty="0"/>
              <a:t>行 指定pwm的輸出路徑為channel 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173-174行 啟用中斷的一些設置</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177行 的PWM_START counter會開始計數 pwm channel 0開始輸出訊號，</a:t>
            </a:r>
            <a:br>
              <a:rPr lang="zh-TW" dirty="0"/>
            </a:br>
            <a:r>
              <a:rPr lang="zh-TW" dirty="0"/>
              <a:t>當中斷發生(也就是數到0)會進入到.....</a:t>
            </a:r>
            <a:r>
              <a:rPr lang="zh-TW" b="1" dirty="0"/>
              <a:t>(PWM_IRQ那張投影片)</a:t>
            </a:r>
            <a:endParaRPr b="1" dirty="0"/>
          </a:p>
        </p:txBody>
      </p:sp>
      <p:sp>
        <p:nvSpPr>
          <p:cNvPr id="295" name="Google Shape;295;g178dbabd368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7f11c12c6f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7f11c12c6f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在SYS INIT裡面 這邊是讓PWM chaneel 0 可以輸出訊號來驅動藍色LED(PA12)</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7ece60db5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7ece60db5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會進入到PWMA_IRQHandler這裡，</a:t>
            </a:r>
            <a:endParaRPr dirty="0"/>
          </a:p>
          <a:p>
            <a:pPr marL="0" lvl="0" indent="0" algn="l" rtl="0">
              <a:spcBef>
                <a:spcPts val="0"/>
              </a:spcBef>
              <a:spcAft>
                <a:spcPts val="0"/>
              </a:spcAft>
              <a:buNone/>
            </a:pPr>
            <a:r>
              <a:rPr lang="zh-TW" dirty="0"/>
              <a:t>將會對pwm的duty做逐步增加或減少的變化 來達到呼吸燈的效果，</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首先 如果Foward如果為1的情況下，若此呼吸燈count(全域變數) 小於 pwm_period，則會讓pwm的duty逐漸增加</a:t>
            </a:r>
            <a:endParaRPr dirty="0"/>
          </a:p>
          <a:p>
            <a:pPr marL="457200" lvl="0" indent="0" algn="l" rtl="0">
              <a:spcBef>
                <a:spcPts val="0"/>
              </a:spcBef>
              <a:spcAft>
                <a:spcPts val="0"/>
              </a:spcAft>
              <a:buNone/>
            </a:pPr>
            <a:r>
              <a:rPr lang="zh-TW" dirty="0"/>
              <a:t>        反之如</a:t>
            </a:r>
            <a:r>
              <a:rPr lang="zh-TW" dirty="0">
                <a:solidFill>
                  <a:schemeClr val="dk1"/>
                </a:solidFill>
              </a:rPr>
              <a:t>果Foward</a:t>
            </a:r>
            <a:r>
              <a:rPr lang="zh-TW" dirty="0"/>
              <a:t>為0 </a:t>
            </a:r>
            <a:r>
              <a:rPr lang="zh-TW" dirty="0">
                <a:solidFill>
                  <a:schemeClr val="dk1"/>
                </a:solidFill>
              </a:rPr>
              <a:t>若此呼吸燈count(全域變數) 大於 0 </a:t>
            </a:r>
            <a:r>
              <a:rPr lang="zh-TW" dirty="0"/>
              <a:t> 則會讓pwm duty逐漸減少</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zh-TW" dirty="0">
                <a:solidFill>
                  <a:schemeClr val="dk1"/>
                </a:solidFill>
              </a:rPr>
              <a:t>呼吸燈的count會因上述的判斷，不斷地增或遞減。</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zh-TW" dirty="0">
                <a:solidFill>
                  <a:schemeClr val="dk1"/>
                </a:solidFill>
              </a:rPr>
              <a:t>在第54行 將此呼吸燈count(全域變數) 設置pwm0的比較值(CMR)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因為中斷產生時FLAG會開啟，在56行中 清除進入中斷所產生的flag  然後再次等待下一次中斷產生</a:t>
            </a: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78dbabd368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178dbabd368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78dbabd368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178dbabd368_2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orbel"/>
              <a:buNone/>
            </a:pPr>
            <a:r>
              <a:rPr lang="zh-TW" sz="1200" dirty="0">
                <a:latin typeface="Corbel"/>
                <a:ea typeface="Corbel"/>
                <a:cs typeface="Corbel"/>
                <a:sym typeface="Corbel"/>
              </a:rPr>
              <a:t>1.Pulse Width Modulation  (脈衝寬度調變)的縮寫</a:t>
            </a:r>
            <a:endParaRPr sz="1200" dirty="0">
              <a:latin typeface="Corbel"/>
              <a:ea typeface="Corbel"/>
              <a:cs typeface="Corbel"/>
              <a:sym typeface="Corbel"/>
            </a:endParaRPr>
          </a:p>
          <a:p>
            <a:pPr marL="0" marR="0" lvl="0" indent="0" algn="l" rtl="0">
              <a:lnSpc>
                <a:spcPct val="100000"/>
              </a:lnSpc>
              <a:spcBef>
                <a:spcPts val="0"/>
              </a:spcBef>
              <a:spcAft>
                <a:spcPts val="0"/>
              </a:spcAft>
              <a:buClr>
                <a:schemeClr val="dk1"/>
              </a:buClr>
              <a:buSzPts val="1200"/>
              <a:buFont typeface="Corbel"/>
              <a:buNone/>
            </a:pPr>
            <a:r>
              <a:rPr lang="zh-TW" sz="1200" b="1" dirty="0">
                <a:latin typeface="Corbel"/>
                <a:ea typeface="Corbel"/>
                <a:cs typeface="Corbel"/>
                <a:sym typeface="Corbel"/>
              </a:rPr>
              <a:t>用數位的方式來表示出類比的技術 </a:t>
            </a:r>
            <a:r>
              <a:rPr lang="zh-TW" sz="1200" dirty="0">
                <a:latin typeface="Corbel"/>
                <a:ea typeface="Corbel"/>
                <a:cs typeface="Corbel"/>
                <a:sym typeface="Corbel"/>
              </a:rPr>
              <a:t>，</a:t>
            </a:r>
            <a:endParaRPr sz="1200" dirty="0">
              <a:latin typeface="Corbel"/>
              <a:ea typeface="Corbel"/>
              <a:cs typeface="Corbel"/>
              <a:sym typeface="Corbel"/>
            </a:endParaRPr>
          </a:p>
          <a:p>
            <a:pPr marL="0" marR="0" lvl="0" indent="0" algn="l" rtl="0">
              <a:lnSpc>
                <a:spcPct val="100000"/>
              </a:lnSpc>
              <a:spcBef>
                <a:spcPts val="0"/>
              </a:spcBef>
              <a:spcAft>
                <a:spcPts val="0"/>
              </a:spcAft>
              <a:buClr>
                <a:schemeClr val="dk1"/>
              </a:buClr>
              <a:buSzPts val="1200"/>
              <a:buFont typeface="Corbel"/>
              <a:buNone/>
            </a:pPr>
            <a:r>
              <a:rPr lang="zh-TW" sz="1200" dirty="0">
                <a:latin typeface="Corbel"/>
                <a:ea typeface="Corbel"/>
                <a:cs typeface="Corbel"/>
                <a:sym typeface="Corbel"/>
              </a:rPr>
              <a:t>這個原理就是例如說LED我要60%亮度 我不用設60%的電壓</a:t>
            </a:r>
            <a:r>
              <a:rPr lang="zh-TW" sz="1400" b="1" i="0" u="sng" dirty="0">
                <a:solidFill>
                  <a:srgbClr val="FF0000"/>
                </a:solidFill>
                <a:latin typeface="Corbel"/>
                <a:ea typeface="Corbel"/>
                <a:cs typeface="Corbel"/>
                <a:sym typeface="Corbel"/>
              </a:rPr>
              <a:t>(不用改變電壓) </a:t>
            </a:r>
            <a:r>
              <a:rPr lang="zh-TW" sz="1200" dirty="0">
                <a:latin typeface="Corbel"/>
                <a:ea typeface="Corbel"/>
                <a:cs typeface="Corbel"/>
                <a:sym typeface="Corbel"/>
              </a:rPr>
              <a:t>，而是用60%的時間亮 40%時間暗 </a:t>
            </a:r>
            <a:endParaRPr sz="1200" dirty="0">
              <a:latin typeface="Corbel"/>
              <a:ea typeface="Corbel"/>
              <a:cs typeface="Corbel"/>
              <a:sym typeface="Corbel"/>
            </a:endParaRPr>
          </a:p>
          <a:p>
            <a:pPr marL="0" marR="0" lvl="0" indent="0" algn="l" rtl="0">
              <a:lnSpc>
                <a:spcPct val="100000"/>
              </a:lnSpc>
              <a:spcBef>
                <a:spcPts val="0"/>
              </a:spcBef>
              <a:spcAft>
                <a:spcPts val="0"/>
              </a:spcAft>
              <a:buClr>
                <a:schemeClr val="dk1"/>
              </a:buClr>
              <a:buSzPts val="1200"/>
              <a:buFont typeface="Corbel"/>
              <a:buNone/>
            </a:pPr>
            <a:r>
              <a:rPr lang="zh-TW" sz="1200" dirty="0">
                <a:latin typeface="Corbel"/>
                <a:ea typeface="Corbel"/>
                <a:cs typeface="Corbel"/>
                <a:sym typeface="Corbel"/>
              </a:rPr>
              <a:t>而為什麼我們不會發現他有40%時間是暗的 是因為</a:t>
            </a:r>
            <a:r>
              <a:rPr lang="zh-TW" altLang="en-US" sz="1200" dirty="0">
                <a:latin typeface="Corbel"/>
                <a:ea typeface="Corbel"/>
                <a:cs typeface="Corbel"/>
                <a:sym typeface="Corbel"/>
              </a:rPr>
              <a:t>把</a:t>
            </a:r>
            <a:r>
              <a:rPr lang="zh-TW" sz="1200" dirty="0">
                <a:latin typeface="Corbel"/>
                <a:ea typeface="Corbel"/>
                <a:cs typeface="Corbel"/>
                <a:sym typeface="Corbel"/>
              </a:rPr>
              <a:t>頻率</a:t>
            </a:r>
            <a:r>
              <a:rPr lang="zh-TW" altLang="en-US" sz="1200" dirty="0">
                <a:latin typeface="Corbel"/>
                <a:ea typeface="Corbel"/>
                <a:cs typeface="Corbel"/>
                <a:sym typeface="Corbel"/>
              </a:rPr>
              <a:t>調</a:t>
            </a:r>
            <a:r>
              <a:rPr lang="zh-TW" sz="1200" dirty="0">
                <a:latin typeface="Corbel"/>
                <a:ea typeface="Corbel"/>
                <a:cs typeface="Corbel"/>
                <a:sym typeface="Corbel"/>
              </a:rPr>
              <a:t>很高(</a:t>
            </a:r>
            <a:r>
              <a:rPr lang="zh-TW" sz="1200" dirty="0">
                <a:solidFill>
                  <a:schemeClr val="dk1"/>
                </a:solidFill>
                <a:latin typeface="Corbel"/>
                <a:ea typeface="Corbel"/>
                <a:cs typeface="Corbel"/>
                <a:sym typeface="Corbel"/>
              </a:rPr>
              <a:t>利用“高頻率”的方波</a:t>
            </a:r>
            <a:r>
              <a:rPr lang="zh-TW" sz="1200" dirty="0">
                <a:latin typeface="Corbel"/>
                <a:ea typeface="Corbel"/>
                <a:cs typeface="Corbel"/>
                <a:sym typeface="Corbel"/>
              </a:rPr>
              <a:t>)</a:t>
            </a:r>
            <a:r>
              <a:rPr lang="zh-TW" altLang="en-US" sz="1200" dirty="0">
                <a:latin typeface="Corbel"/>
                <a:ea typeface="Corbel"/>
                <a:cs typeface="Corbel"/>
                <a:sym typeface="Corbel"/>
              </a:rPr>
              <a:t>，使眼睛無法辨識，看起來就像連續的一樣。</a:t>
            </a:r>
            <a:endParaRPr sz="1200" dirty="0">
              <a:latin typeface="Corbel"/>
              <a:ea typeface="Corbel"/>
              <a:cs typeface="Corbel"/>
              <a:sym typeface="Corbel"/>
            </a:endParaRPr>
          </a:p>
          <a:p>
            <a:pPr marL="0" marR="0" lvl="0" indent="0" algn="l" rtl="0">
              <a:lnSpc>
                <a:spcPct val="100000"/>
              </a:lnSpc>
              <a:spcBef>
                <a:spcPts val="0"/>
              </a:spcBef>
              <a:spcAft>
                <a:spcPts val="0"/>
              </a:spcAft>
              <a:buClr>
                <a:schemeClr val="dk1"/>
              </a:buClr>
              <a:buSzPts val="1200"/>
              <a:buFont typeface="Corbel"/>
              <a:buNone/>
            </a:pPr>
            <a:endParaRPr sz="1200" dirty="0">
              <a:latin typeface="Corbel"/>
              <a:ea typeface="Corbel"/>
              <a:cs typeface="Corbel"/>
              <a:sym typeface="Corbel"/>
            </a:endParaRPr>
          </a:p>
          <a:p>
            <a:pPr marL="0" marR="0" lvl="0" indent="0" algn="l" rtl="0">
              <a:lnSpc>
                <a:spcPct val="100000"/>
              </a:lnSpc>
              <a:spcBef>
                <a:spcPts val="0"/>
              </a:spcBef>
              <a:spcAft>
                <a:spcPts val="0"/>
              </a:spcAft>
              <a:buClr>
                <a:schemeClr val="dk1"/>
              </a:buClr>
              <a:buSzPts val="1200"/>
              <a:buFont typeface="Corbel"/>
              <a:buNone/>
            </a:pPr>
            <a:r>
              <a:rPr lang="zh-TW" sz="1200" dirty="0">
                <a:latin typeface="Corbel"/>
                <a:ea typeface="Corbel"/>
                <a:cs typeface="Corbel"/>
                <a:sym typeface="Corbel"/>
              </a:rPr>
              <a:t>duty cycle 就是那高電位(亮的時段)</a:t>
            </a:r>
            <a:endParaRPr sz="1200" dirty="0">
              <a:latin typeface="Corbel"/>
              <a:ea typeface="Corbel"/>
              <a:cs typeface="Corbel"/>
              <a:sym typeface="Corbel"/>
            </a:endParaRPr>
          </a:p>
          <a:p>
            <a:pPr marL="0" marR="0" lvl="0" indent="0" algn="l" rtl="0">
              <a:lnSpc>
                <a:spcPct val="100000"/>
              </a:lnSpc>
              <a:spcBef>
                <a:spcPts val="0"/>
              </a:spcBef>
              <a:spcAft>
                <a:spcPts val="0"/>
              </a:spcAft>
              <a:buClr>
                <a:schemeClr val="dk1"/>
              </a:buClr>
              <a:buSzPts val="1200"/>
              <a:buFont typeface="Corbel"/>
              <a:buNone/>
            </a:pPr>
            <a:r>
              <a:rPr lang="zh-TW" sz="1200" dirty="0">
                <a:latin typeface="Corbel"/>
                <a:ea typeface="Corbel"/>
                <a:cs typeface="Corbel"/>
                <a:sym typeface="Corbel"/>
              </a:rPr>
              <a:t>透過改變duty cycle就可以調整我們要的亮度</a:t>
            </a:r>
            <a:endParaRPr sz="1200" dirty="0">
              <a:latin typeface="Corbel"/>
              <a:ea typeface="Corbel"/>
              <a:cs typeface="Corbel"/>
              <a:sym typeface="Corbel"/>
            </a:endParaRPr>
          </a:p>
          <a:p>
            <a:pPr marL="0" marR="0" lvl="0" indent="0" algn="l" rtl="0">
              <a:lnSpc>
                <a:spcPct val="100000"/>
              </a:lnSpc>
              <a:spcBef>
                <a:spcPts val="0"/>
              </a:spcBef>
              <a:spcAft>
                <a:spcPts val="0"/>
              </a:spcAft>
              <a:buClr>
                <a:schemeClr val="dk1"/>
              </a:buClr>
              <a:buSzPts val="1200"/>
              <a:buFont typeface="Corbel"/>
              <a:buNone/>
            </a:pPr>
            <a:endParaRPr sz="1200" dirty="0">
              <a:latin typeface="Corbel"/>
              <a:ea typeface="Corbel"/>
              <a:cs typeface="Corbel"/>
              <a:sym typeface="Corbel"/>
            </a:endParaRPr>
          </a:p>
          <a:p>
            <a:pPr marL="0" lvl="0" indent="0" algn="l" rtl="0">
              <a:spcBef>
                <a:spcPts val="0"/>
              </a:spcBef>
              <a:spcAft>
                <a:spcPts val="0"/>
              </a:spcAft>
              <a:buClr>
                <a:schemeClr val="dk1"/>
              </a:buClr>
              <a:buSzPts val="1200"/>
              <a:buFont typeface="Corbel"/>
              <a:buNone/>
            </a:pPr>
            <a:r>
              <a:rPr lang="zh-TW" sz="1150" dirty="0">
                <a:solidFill>
                  <a:srgbClr val="202122"/>
                </a:solidFill>
                <a:highlight>
                  <a:srgbClr val="FFFFFF"/>
                </a:highlight>
              </a:rPr>
              <a:t>優點是從處理器到被控對象之間的所有訊號都是數位形式的，</a:t>
            </a:r>
            <a:r>
              <a:rPr lang="zh-TW" sz="1150" b="1" dirty="0">
                <a:solidFill>
                  <a:srgbClr val="202122"/>
                </a:solidFill>
                <a:highlight>
                  <a:srgbClr val="FFFFFF"/>
                </a:highlight>
              </a:rPr>
              <a:t>無需再進行</a:t>
            </a:r>
            <a:r>
              <a:rPr lang="zh-TW" sz="1150" b="1" dirty="0">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數位類比轉換</a:t>
            </a:r>
            <a:r>
              <a:rPr lang="zh-TW" sz="1150" b="1" dirty="0">
                <a:solidFill>
                  <a:srgbClr val="202122"/>
                </a:solidFill>
                <a:highlight>
                  <a:srgbClr val="FFFFFF"/>
                </a:highlight>
              </a:rPr>
              <a:t>過程</a:t>
            </a:r>
            <a:r>
              <a:rPr lang="zh-TW" altLang="en-US" sz="1150" b="1" dirty="0">
                <a:solidFill>
                  <a:srgbClr val="202122"/>
                </a:solidFill>
                <a:highlight>
                  <a:srgbClr val="FFFFFF"/>
                </a:highlight>
              </a:rPr>
              <a:t>，所以效率較好，不容易受影響</a:t>
            </a:r>
            <a:endParaRPr sz="1150" b="1" dirty="0">
              <a:solidFill>
                <a:srgbClr val="202122"/>
              </a:solidFill>
              <a:highlight>
                <a:srgbClr val="FFFFFF"/>
              </a:highlight>
            </a:endParaRPr>
          </a:p>
          <a:p>
            <a:pPr marL="0" marR="0" lvl="0" indent="0" algn="l" rtl="0">
              <a:lnSpc>
                <a:spcPct val="100000"/>
              </a:lnSpc>
              <a:spcBef>
                <a:spcPts val="0"/>
              </a:spcBef>
              <a:spcAft>
                <a:spcPts val="0"/>
              </a:spcAft>
              <a:buClr>
                <a:schemeClr val="dk1"/>
              </a:buClr>
              <a:buSzPts val="1200"/>
              <a:buFont typeface="Corbel"/>
              <a:buNone/>
            </a:pPr>
            <a:r>
              <a:rPr lang="zh-TW" sz="1150" dirty="0">
                <a:solidFill>
                  <a:srgbClr val="202122"/>
                </a:solidFill>
                <a:highlight>
                  <a:srgbClr val="FFFFFF"/>
                </a:highlight>
              </a:rPr>
              <a:t>-----------------------------------------------------------------------------------------------------------------------------</a:t>
            </a:r>
            <a:endParaRPr sz="1150" dirty="0">
              <a:solidFill>
                <a:srgbClr val="202122"/>
              </a:solidFill>
              <a:highlight>
                <a:srgbClr val="FFFFFF"/>
              </a:highlight>
            </a:endParaRPr>
          </a:p>
          <a:p>
            <a:pPr marL="0" marR="0" lvl="0" indent="0" algn="l" rtl="0">
              <a:lnSpc>
                <a:spcPct val="100000"/>
              </a:lnSpc>
              <a:spcBef>
                <a:spcPts val="0"/>
              </a:spcBef>
              <a:spcAft>
                <a:spcPts val="0"/>
              </a:spcAft>
              <a:buClr>
                <a:schemeClr val="dk1"/>
              </a:buClr>
              <a:buSzPts val="1200"/>
              <a:buFont typeface="Corbel"/>
              <a:buNone/>
            </a:pPr>
            <a:endParaRPr sz="1150" dirty="0">
              <a:solidFill>
                <a:srgbClr val="202122"/>
              </a:solidFill>
              <a:highlight>
                <a:srgbClr val="FFFFFF"/>
              </a:highlight>
            </a:endParaRPr>
          </a:p>
          <a:p>
            <a:pPr marL="0" lvl="0" indent="0" algn="l" rtl="0">
              <a:lnSpc>
                <a:spcPct val="120000"/>
              </a:lnSpc>
              <a:spcBef>
                <a:spcPts val="0"/>
              </a:spcBef>
              <a:spcAft>
                <a:spcPts val="0"/>
              </a:spcAft>
              <a:buClr>
                <a:schemeClr val="dk1"/>
              </a:buClr>
              <a:buSzPts val="1100"/>
              <a:buFont typeface="Arial"/>
              <a:buNone/>
            </a:pPr>
            <a:r>
              <a:rPr lang="zh-TW" b="1" dirty="0">
                <a:solidFill>
                  <a:srgbClr val="3D3D3D"/>
                </a:solidFill>
                <a:highlight>
                  <a:srgbClr val="FFFFFF"/>
                </a:highlight>
              </a:rPr>
              <a:t>呼吸燈: </a:t>
            </a:r>
            <a:r>
              <a:rPr lang="zh-TW" sz="1200" dirty="0">
                <a:latin typeface="Corbel"/>
                <a:ea typeface="Corbel"/>
                <a:cs typeface="Corbel"/>
                <a:sym typeface="Corbel"/>
              </a:rPr>
              <a:t>Duty Cycle就可以在</a:t>
            </a:r>
            <a:r>
              <a:rPr lang="zh-TW" sz="1200" b="1" dirty="0">
                <a:latin typeface="Corbel"/>
                <a:ea typeface="Corbel"/>
                <a:cs typeface="Corbel"/>
                <a:sym typeface="Corbel"/>
              </a:rPr>
              <a:t>不改變電壓</a:t>
            </a:r>
            <a:r>
              <a:rPr lang="zh-TW" sz="1200" dirty="0">
                <a:latin typeface="Corbel"/>
                <a:ea typeface="Corbel"/>
                <a:cs typeface="Corbel"/>
                <a:sym typeface="Corbel"/>
              </a:rPr>
              <a:t>的情況下調控燈的亮暗。</a:t>
            </a:r>
            <a:endParaRPr sz="1200" dirty="0">
              <a:latin typeface="Corbel"/>
              <a:ea typeface="Corbel"/>
              <a:cs typeface="Corbel"/>
              <a:sym typeface="Corbel"/>
            </a:endParaRPr>
          </a:p>
          <a:p>
            <a:pPr marL="0" lvl="0" indent="0" algn="l" rtl="0">
              <a:spcBef>
                <a:spcPts val="200"/>
              </a:spcBef>
              <a:spcAft>
                <a:spcPts val="0"/>
              </a:spcAft>
              <a:buNone/>
            </a:pPr>
            <a:r>
              <a:rPr lang="zh-TW" dirty="0"/>
              <a:t>解釋名詞 : </a:t>
            </a:r>
            <a:endParaRPr dirty="0"/>
          </a:p>
          <a:p>
            <a:pPr marL="0" lvl="0" indent="0" algn="l" rtl="0">
              <a:spcBef>
                <a:spcPts val="0"/>
              </a:spcBef>
              <a:spcAft>
                <a:spcPts val="0"/>
              </a:spcAft>
              <a:buNone/>
            </a:pPr>
            <a:r>
              <a:rPr lang="zh-TW" dirty="0"/>
              <a:t>duty cycle:一個週期內高電位的</a:t>
            </a:r>
            <a:r>
              <a:rPr lang="zh-TW" altLang="en-US" dirty="0"/>
              <a:t>時間</a:t>
            </a:r>
            <a:r>
              <a:rPr lang="zh-TW"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b="1" dirty="0"/>
              <a:t>應用:</a:t>
            </a:r>
            <a:endParaRPr b="1" dirty="0"/>
          </a:p>
          <a:p>
            <a:pPr marL="0" lvl="0" indent="0" algn="l" rtl="0">
              <a:spcBef>
                <a:spcPts val="0"/>
              </a:spcBef>
              <a:spcAft>
                <a:spcPts val="0"/>
              </a:spcAft>
              <a:buNone/>
            </a:pPr>
            <a:r>
              <a:rPr lang="zh-TW" dirty="0"/>
              <a:t>可以用在LED亮度強弱(呼吸燈)，控制馬達轉速，類比與數位的橋樑.</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Clr>
                <a:schemeClr val="dk1"/>
              </a:buClr>
              <a:buSzPts val="1100"/>
              <a:buFont typeface="Arial"/>
              <a:buNone/>
            </a:pPr>
            <a:endParaRPr b="1" dirty="0">
              <a:solidFill>
                <a:srgbClr val="FF0000"/>
              </a:solidFill>
            </a:endParaRPr>
          </a:p>
          <a:p>
            <a:pPr marL="0" lvl="0" indent="0" algn="l" rtl="0">
              <a:spcBef>
                <a:spcPts val="0"/>
              </a:spcBef>
              <a:spcAft>
                <a:spcPts val="0"/>
              </a:spcAft>
              <a:buClr>
                <a:schemeClr val="dk1"/>
              </a:buClr>
              <a:buSzPts val="1100"/>
              <a:buFont typeface="Arial"/>
              <a:buNone/>
            </a:pPr>
            <a:endParaRPr dirty="0">
              <a:solidFill>
                <a:srgbClr val="FF0000"/>
              </a:solidFill>
            </a:endParaRPr>
          </a:p>
          <a:p>
            <a:pPr marL="0" lvl="0" indent="0" algn="l" rtl="0">
              <a:spcBef>
                <a:spcPts val="0"/>
              </a:spcBef>
              <a:spcAft>
                <a:spcPts val="0"/>
              </a:spcAft>
              <a:buSzPts val="1100"/>
              <a:buNone/>
            </a:pPr>
            <a:endParaRPr dirty="0">
              <a:solidFill>
                <a:srgbClr val="FF0000"/>
              </a:solidFill>
            </a:endParaRPr>
          </a:p>
          <a:p>
            <a:pPr marL="0" lvl="0" indent="0" algn="l" rtl="0">
              <a:spcBef>
                <a:spcPts val="0"/>
              </a:spcBef>
              <a:spcAft>
                <a:spcPts val="0"/>
              </a:spcAft>
              <a:buNone/>
            </a:pPr>
            <a:endParaRPr dirty="0"/>
          </a:p>
        </p:txBody>
      </p:sp>
      <p:sp>
        <p:nvSpPr>
          <p:cNvPr id="160" name="Google Shape;160;g178dbabd368_2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78dbabd368_2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g178dbabd368_2_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b="1">
                <a:solidFill>
                  <a:srgbClr val="FF0000"/>
                </a:solidFill>
              </a:rPr>
              <a:t>?????</a:t>
            </a:r>
            <a:endParaRPr b="1">
              <a:solidFill>
                <a:srgbClr val="FF0000"/>
              </a:solidFill>
            </a:endParaRPr>
          </a:p>
        </p:txBody>
      </p:sp>
      <p:sp>
        <p:nvSpPr>
          <p:cNvPr id="168" name="Google Shape;168;g178dbabd368_2_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78dbabd368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78dbabd368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solidFill>
                  <a:srgbClr val="FF0000"/>
                </a:solidFill>
              </a:rPr>
              <a:t>講解:</a:t>
            </a:r>
            <a:endParaRPr lang="en-US" altLang="zh-TW" dirty="0">
              <a:solidFill>
                <a:srgbClr val="FF0000"/>
              </a:solidFill>
            </a:endParaRPr>
          </a:p>
          <a:p>
            <a:pPr marL="0" lvl="0" indent="0" algn="l" rtl="0">
              <a:spcBef>
                <a:spcPts val="0"/>
              </a:spcBef>
              <a:spcAft>
                <a:spcPts val="0"/>
              </a:spcAft>
              <a:buClr>
                <a:schemeClr val="dk1"/>
              </a:buClr>
              <a:buSzPts val="1100"/>
              <a:buFont typeface="Arial"/>
              <a:buNone/>
            </a:pPr>
            <a:r>
              <a:rPr lang="en-US" altLang="zh-TW" b="1" dirty="0">
                <a:solidFill>
                  <a:srgbClr val="FF0000"/>
                </a:solidFill>
              </a:rPr>
              <a:t>PWM</a:t>
            </a:r>
            <a:r>
              <a:rPr lang="zh-TW" altLang="en-US" b="1" dirty="0">
                <a:solidFill>
                  <a:srgbClr val="FF0000"/>
                </a:solidFill>
              </a:rPr>
              <a:t>產生器</a:t>
            </a:r>
            <a:r>
              <a:rPr lang="zh-TW" altLang="en-US" dirty="0">
                <a:solidFill>
                  <a:srgbClr val="FF0000"/>
                </a:solidFill>
              </a:rPr>
              <a:t> 就是產生高頻率的脈衝波 </a:t>
            </a:r>
            <a:r>
              <a:rPr lang="zh-TW" dirty="0">
                <a:solidFill>
                  <a:srgbClr val="FF0000"/>
                </a:solidFill>
              </a:rPr>
              <a:t>主要由這四點組成與控制</a:t>
            </a:r>
            <a:endParaRPr dirty="0">
              <a:solidFill>
                <a:srgbClr val="FF0000"/>
              </a:solidFill>
            </a:endParaRPr>
          </a:p>
          <a:p>
            <a:pPr marL="0" lvl="0" indent="0" algn="l" rtl="0">
              <a:spcBef>
                <a:spcPts val="0"/>
              </a:spcBef>
              <a:spcAft>
                <a:spcPts val="0"/>
              </a:spcAft>
              <a:buNone/>
            </a:pP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None/>
            </a:pPr>
            <a:endParaRPr sz="1000" dirty="0">
              <a:solidFill>
                <a:schemeClr val="dk1"/>
              </a:solidFill>
              <a:highlight>
                <a:srgbClr val="FEFEF2"/>
              </a:highlight>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78dbabd368_0_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b="1" dirty="0">
                <a:solidFill>
                  <a:srgbClr val="FF0000"/>
                </a:solidFill>
              </a:rPr>
              <a:t>可被配置為8個獨立output(PWM0~PWM8) 或 4個互補對 (PWM01,PWM23,PWM45,PWM67).....</a:t>
            </a:r>
            <a:endParaRPr dirty="0">
              <a:solidFill>
                <a:srgbClr val="888888"/>
              </a:solidFill>
            </a:endParaRPr>
          </a:p>
          <a:p>
            <a:pPr marL="0" lvl="0" indent="0" algn="l" rtl="0">
              <a:spcBef>
                <a:spcPts val="0"/>
              </a:spcBef>
              <a:spcAft>
                <a:spcPts val="0"/>
              </a:spcAft>
              <a:buNone/>
            </a:pPr>
            <a:r>
              <a:rPr lang="zh-TW" dirty="0">
                <a:solidFill>
                  <a:schemeClr val="dk1"/>
                </a:solidFill>
              </a:rPr>
              <a:t>講解:</a:t>
            </a: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1.2. </a:t>
            </a:r>
            <a:r>
              <a:rPr lang="zh-TW" sz="1000" dirty="0">
                <a:solidFill>
                  <a:schemeClr val="dk1"/>
                </a:solidFill>
                <a:highlight>
                  <a:srgbClr val="FEFEF2"/>
                </a:highlight>
                <a:latin typeface="Verdana"/>
                <a:ea typeface="Verdana"/>
                <a:cs typeface="Verdana"/>
                <a:sym typeface="Verdana"/>
              </a:rPr>
              <a:t>把timer觸發的clock調整到你想要的頻率。  </a:t>
            </a:r>
            <a:r>
              <a:rPr lang="zh-TW" altLang="en-US" sz="1000" dirty="0">
                <a:solidFill>
                  <a:schemeClr val="dk1"/>
                </a:solidFill>
                <a:highlight>
                  <a:srgbClr val="FEFEF2"/>
                </a:highlight>
                <a:latin typeface="Verdana"/>
                <a:ea typeface="Verdana"/>
                <a:cs typeface="Verdana"/>
                <a:sym typeface="Verdana"/>
              </a:rPr>
              <a:t> </a:t>
            </a: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zh-TW" sz="1000" dirty="0">
                <a:solidFill>
                  <a:schemeClr val="dk1"/>
                </a:solidFill>
                <a:highlight>
                  <a:srgbClr val="FEFEF2"/>
                </a:highlight>
                <a:latin typeface="Verdana"/>
                <a:ea typeface="Verdana"/>
                <a:cs typeface="Verdana"/>
                <a:sym typeface="Verdana"/>
              </a:rPr>
              <a:t>prescaler參考:</a:t>
            </a: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zh-TW" sz="1000" dirty="0">
                <a:solidFill>
                  <a:schemeClr val="dk1"/>
                </a:solidFill>
                <a:highlight>
                  <a:srgbClr val="FEFEF2"/>
                </a:highlight>
                <a:latin typeface="Verdana"/>
                <a:ea typeface="Verdana"/>
                <a:cs typeface="Verdana"/>
                <a:sym typeface="Verdana"/>
              </a:rPr>
              <a:t>https://hackmd.io/@a20034294/mcu-lab8</a:t>
            </a: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zh-TW" sz="1000" u="sng" dirty="0">
                <a:solidFill>
                  <a:schemeClr val="hlink"/>
                </a:solidFill>
                <a:highlight>
                  <a:srgbClr val="FEFEF2"/>
                </a:highlight>
                <a:latin typeface="Verdana"/>
                <a:ea typeface="Verdana"/>
                <a:cs typeface="Verdana"/>
                <a:sym typeface="Verdana"/>
                <a:hlinkClick r:id="rId3"/>
              </a:rPr>
              <a:t>https://www.cnblogs.com/biglucky/p/4894982.html</a:t>
            </a:r>
            <a:endParaRPr dirty="0">
              <a:solidFill>
                <a:schemeClr val="dk1"/>
              </a:solidFill>
            </a:endParaRPr>
          </a:p>
          <a:p>
            <a:pPr marL="0" lvl="0" indent="0" algn="l" rtl="0">
              <a:spcBef>
                <a:spcPts val="0"/>
              </a:spcBef>
              <a:spcAft>
                <a:spcPts val="0"/>
              </a:spcAft>
              <a:buClr>
                <a:schemeClr val="dk1"/>
              </a:buClr>
              <a:buSzPts val="1100"/>
              <a:buFont typeface="Arial"/>
              <a:buNone/>
            </a:pP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br>
              <a:rPr lang="zh-TW" sz="1000" dirty="0">
                <a:solidFill>
                  <a:schemeClr val="dk1"/>
                </a:solidFill>
                <a:highlight>
                  <a:srgbClr val="FEFEF2"/>
                </a:highlight>
                <a:latin typeface="Verdana"/>
                <a:ea typeface="Verdana"/>
                <a:cs typeface="Verdana"/>
                <a:sym typeface="Verdana"/>
              </a:rPr>
            </a:br>
            <a:r>
              <a:rPr lang="zh-TW" sz="1000" dirty="0">
                <a:solidFill>
                  <a:schemeClr val="dk1"/>
                </a:solidFill>
                <a:highlight>
                  <a:srgbClr val="FEFEF2"/>
                </a:highlight>
                <a:latin typeface="Verdana"/>
                <a:ea typeface="Verdana"/>
                <a:cs typeface="Verdana"/>
                <a:sym typeface="Verdana"/>
              </a:rPr>
              <a:t>3. selectors選擇要哪個頻率  。用兩個的原因 是為了防止pwm輸出抖動的波形.</a:t>
            </a:r>
            <a:r>
              <a:rPr lang="en-US" altLang="zh-TW" sz="1000" dirty="0">
                <a:solidFill>
                  <a:schemeClr val="dk1"/>
                </a:solidFill>
                <a:highlight>
                  <a:srgbClr val="FEFEF2"/>
                </a:highlight>
                <a:latin typeface="Verdana"/>
                <a:ea typeface="Verdana"/>
                <a:cs typeface="Verdana"/>
                <a:sym typeface="Verdana"/>
              </a:rPr>
              <a:t>  (CSR</a:t>
            </a:r>
            <a:r>
              <a:rPr lang="zh-TW" altLang="en-US" sz="1000" dirty="0">
                <a:solidFill>
                  <a:schemeClr val="dk1"/>
                </a:solidFill>
                <a:highlight>
                  <a:srgbClr val="FEFEF2"/>
                </a:highlight>
                <a:latin typeface="Verdana"/>
                <a:ea typeface="Verdana"/>
                <a:cs typeface="Verdana"/>
                <a:sym typeface="Verdana"/>
              </a:rPr>
              <a:t>是 </a:t>
            </a:r>
            <a:r>
              <a:rPr lang="en-US" altLang="zh-TW" sz="1400" dirty="0"/>
              <a:t>PWM Clock Source Divider Select Register</a:t>
            </a:r>
            <a:r>
              <a:rPr lang="zh-TW" altLang="en-US" sz="1400" dirty="0"/>
              <a:t> 圖上的</a:t>
            </a:r>
            <a:r>
              <a:rPr lang="en-US" altLang="zh-TW" sz="1400" dirty="0"/>
              <a:t>100</a:t>
            </a:r>
            <a:r>
              <a:rPr lang="zh-TW" altLang="en-US" sz="1400" dirty="0"/>
              <a:t> </a:t>
            </a:r>
            <a:r>
              <a:rPr lang="en-US" altLang="zh-TW" sz="1400" dirty="0"/>
              <a:t>000</a:t>
            </a:r>
            <a:r>
              <a:rPr lang="zh-TW" altLang="en-US" sz="1400" dirty="0"/>
              <a:t> </a:t>
            </a:r>
            <a:r>
              <a:rPr lang="en-US" altLang="zh-TW" sz="1400" dirty="0"/>
              <a:t>001</a:t>
            </a:r>
            <a:r>
              <a:rPr lang="zh-TW" altLang="en-US" sz="1400" dirty="0"/>
              <a:t> </a:t>
            </a:r>
            <a:r>
              <a:rPr lang="en-US" altLang="zh-TW" sz="1400" dirty="0"/>
              <a:t>010</a:t>
            </a:r>
            <a:r>
              <a:rPr lang="zh-TW" altLang="en-US" sz="1400" dirty="0"/>
              <a:t> </a:t>
            </a:r>
            <a:r>
              <a:rPr lang="en-US" altLang="zh-TW" sz="1400" dirty="0"/>
              <a:t>011</a:t>
            </a:r>
            <a:r>
              <a:rPr lang="en-US" altLang="zh-TW" sz="1000" dirty="0">
                <a:solidFill>
                  <a:schemeClr val="dk1"/>
                </a:solidFill>
                <a:highlight>
                  <a:srgbClr val="FEFEF2"/>
                </a:highlight>
                <a:latin typeface="Verdana"/>
                <a:ea typeface="Verdana"/>
                <a:cs typeface="Verdana"/>
                <a:sym typeface="Verdana"/>
              </a:rPr>
              <a:t>)</a:t>
            </a: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zh-TW" sz="1000" dirty="0">
                <a:solidFill>
                  <a:srgbClr val="FF0000"/>
                </a:solidFill>
                <a:highlight>
                  <a:srgbClr val="FEFEF2"/>
                </a:highlight>
                <a:latin typeface="Verdana"/>
                <a:ea typeface="Verdana"/>
                <a:cs typeface="Verdana"/>
                <a:sym typeface="Verdana"/>
              </a:rPr>
              <a:t>提到 </a:t>
            </a:r>
            <a:r>
              <a:rPr lang="en-US" altLang="zh-TW" sz="1000" dirty="0">
                <a:solidFill>
                  <a:srgbClr val="FF0000"/>
                </a:solidFill>
                <a:highlight>
                  <a:srgbClr val="FEFEF2"/>
                </a:highlight>
                <a:latin typeface="Verdana"/>
                <a:ea typeface="Verdana"/>
                <a:cs typeface="Verdana"/>
                <a:sym typeface="Verdana"/>
              </a:rPr>
              <a:t>(CNR)</a:t>
            </a:r>
            <a:r>
              <a:rPr lang="zh-TW" sz="1000" dirty="0">
                <a:solidFill>
                  <a:srgbClr val="FF0000"/>
                </a:solidFill>
                <a:highlight>
                  <a:srgbClr val="FEFEF2"/>
                </a:highlight>
                <a:latin typeface="Verdana"/>
                <a:ea typeface="Verdana"/>
                <a:cs typeface="Verdana"/>
                <a:sym typeface="Verdana"/>
              </a:rPr>
              <a:t>down counter 和 </a:t>
            </a:r>
            <a:r>
              <a:rPr lang="en-US" altLang="zh-TW" sz="1000" dirty="0">
                <a:solidFill>
                  <a:srgbClr val="FF0000"/>
                </a:solidFill>
                <a:highlight>
                  <a:srgbClr val="FEFEF2"/>
                </a:highlight>
                <a:latin typeface="Verdana"/>
                <a:ea typeface="Verdana"/>
                <a:cs typeface="Verdana"/>
                <a:sym typeface="Verdana"/>
              </a:rPr>
              <a:t>(CMR)</a:t>
            </a:r>
            <a:r>
              <a:rPr lang="zh-TW" sz="1000" dirty="0">
                <a:solidFill>
                  <a:srgbClr val="FF0000"/>
                </a:solidFill>
                <a:highlight>
                  <a:srgbClr val="FEFEF2"/>
                </a:highlight>
                <a:latin typeface="Verdana"/>
                <a:ea typeface="Verdana"/>
                <a:cs typeface="Verdana"/>
                <a:sym typeface="Verdana"/>
              </a:rPr>
              <a:t>comparator</a:t>
            </a:r>
            <a:r>
              <a:rPr lang="zh-TW" altLang="en-US" sz="1000" dirty="0">
                <a:solidFill>
                  <a:srgbClr val="FF0000"/>
                </a:solidFill>
                <a:highlight>
                  <a:srgbClr val="FEFEF2"/>
                </a:highlight>
                <a:latin typeface="Verdana"/>
                <a:ea typeface="Verdana"/>
                <a:cs typeface="Verdana"/>
                <a:sym typeface="Verdana"/>
              </a:rPr>
              <a:t>  負責 </a:t>
            </a:r>
            <a:r>
              <a:rPr lang="zh-TW" altLang="zh-TW" sz="1000" dirty="0">
                <a:solidFill>
                  <a:srgbClr val="FF0000"/>
                </a:solidFill>
                <a:highlight>
                  <a:srgbClr val="FEFEF2"/>
                </a:highlight>
                <a:latin typeface="Verdana"/>
                <a:ea typeface="Verdana"/>
                <a:cs typeface="Verdana"/>
                <a:sym typeface="Verdana"/>
              </a:rPr>
              <a:t>控制</a:t>
            </a:r>
            <a:r>
              <a:rPr lang="zh-TW" altLang="zh-TW" sz="1000" dirty="0">
                <a:solidFill>
                  <a:schemeClr val="dk1"/>
                </a:solidFill>
                <a:highlight>
                  <a:srgbClr val="FEFEF2"/>
                </a:highlight>
                <a:latin typeface="Verdana"/>
                <a:ea typeface="Verdana"/>
                <a:cs typeface="Verdana"/>
                <a:sym typeface="Verdana"/>
              </a:rPr>
              <a:t>週期</a:t>
            </a:r>
            <a:r>
              <a:rPr lang="zh-TW" altLang="en-US" sz="1000" dirty="0">
                <a:solidFill>
                  <a:schemeClr val="dk1"/>
                </a:solidFill>
                <a:highlight>
                  <a:srgbClr val="FEFEF2"/>
                </a:highlight>
                <a:latin typeface="Verdana"/>
                <a:ea typeface="Verdana"/>
                <a:cs typeface="Verdana"/>
                <a:sym typeface="Verdana"/>
              </a:rPr>
              <a:t> </a:t>
            </a:r>
            <a:r>
              <a:rPr lang="zh-TW" altLang="en-US" sz="1000" dirty="0">
                <a:solidFill>
                  <a:srgbClr val="FF0000"/>
                </a:solidFill>
                <a:highlight>
                  <a:srgbClr val="FEFEF2"/>
                </a:highlight>
                <a:latin typeface="Verdana"/>
                <a:ea typeface="Verdana"/>
                <a:cs typeface="Verdana"/>
                <a:sym typeface="Verdana"/>
              </a:rPr>
              <a:t>和 </a:t>
            </a:r>
            <a:r>
              <a:rPr lang="zh-TW" sz="1000" dirty="0">
                <a:solidFill>
                  <a:srgbClr val="FF0000"/>
                </a:solidFill>
                <a:highlight>
                  <a:srgbClr val="FEFEF2"/>
                </a:highlight>
                <a:latin typeface="Verdana"/>
                <a:ea typeface="Verdana"/>
                <a:cs typeface="Verdana"/>
                <a:sym typeface="Verdana"/>
              </a:rPr>
              <a:t>duty</a:t>
            </a:r>
            <a:r>
              <a:rPr lang="en-US" altLang="zh-TW" sz="1000" dirty="0">
                <a:solidFill>
                  <a:srgbClr val="FF0000"/>
                </a:solidFill>
                <a:highlight>
                  <a:srgbClr val="FEFEF2"/>
                </a:highlight>
                <a:latin typeface="Verdana"/>
                <a:ea typeface="Verdana"/>
                <a:cs typeface="Verdana"/>
                <a:sym typeface="Verdana"/>
              </a:rPr>
              <a:t>.</a:t>
            </a:r>
            <a:endParaRPr sz="1000" dirty="0">
              <a:solidFill>
                <a:srgbClr val="FF0000"/>
              </a:solidFill>
              <a:highlight>
                <a:srgbClr val="FEFEF2"/>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zh-TW" sz="1000" u="sng" dirty="0">
                <a:solidFill>
                  <a:schemeClr val="hlink"/>
                </a:solidFill>
                <a:highlight>
                  <a:srgbClr val="FEFEF2"/>
                </a:highlight>
                <a:latin typeface="Verdana"/>
                <a:ea typeface="Verdana"/>
                <a:cs typeface="Verdana"/>
                <a:sym typeface="Verdana"/>
                <a:hlinkClick r:id="rId4"/>
              </a:rPr>
              <a:t>https://www.allaboutcircuits.com/technical-articles/introduction-to-microcontroller-timers-pwm-timers/</a:t>
            </a: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000" dirty="0">
              <a:solidFill>
                <a:schemeClr val="dk1"/>
              </a:solidFill>
              <a:highlight>
                <a:srgbClr val="FEFEF2"/>
              </a:highlight>
              <a:latin typeface="Verdana"/>
              <a:ea typeface="Verdana"/>
              <a:cs typeface="Verdana"/>
              <a:sym typeface="Verdana"/>
            </a:endParaRPr>
          </a:p>
          <a:p>
            <a:pPr marL="0" lvl="0" indent="0" algn="l" rtl="0">
              <a:spcBef>
                <a:spcPts val="0"/>
              </a:spcBef>
              <a:spcAft>
                <a:spcPts val="0"/>
              </a:spcAft>
              <a:buNone/>
            </a:pPr>
            <a:r>
              <a:rPr lang="zh-TW" sz="1000" dirty="0">
                <a:solidFill>
                  <a:schemeClr val="dk1"/>
                </a:solidFill>
                <a:highlight>
                  <a:srgbClr val="FEFEF2"/>
                </a:highlight>
                <a:latin typeface="Verdana"/>
                <a:ea typeface="Verdana"/>
                <a:cs typeface="Verdana"/>
                <a:sym typeface="Verdana"/>
              </a:rPr>
              <a:t>4. </a:t>
            </a:r>
            <a:r>
              <a:rPr lang="zh-TW" dirty="0"/>
              <a:t>DZEN 控制</a:t>
            </a:r>
            <a:r>
              <a:rPr lang="zh-TW" altLang="en-US" b="1" dirty="0"/>
              <a:t>輸出的模式</a:t>
            </a:r>
            <a:r>
              <a:rPr lang="zh-TW" dirty="0"/>
              <a:t> </a:t>
            </a:r>
            <a:r>
              <a:rPr lang="zh-TW" altLang="en-US" dirty="0"/>
              <a:t>要是 </a:t>
            </a:r>
            <a:r>
              <a:rPr lang="zh-TW" dirty="0"/>
              <a:t>獨立</a:t>
            </a:r>
            <a:r>
              <a:rPr lang="zh-TW" dirty="0">
                <a:solidFill>
                  <a:srgbClr val="FF0000"/>
                </a:solidFill>
              </a:rPr>
              <a:t>output(PWM0~PWM7) 或是 互補對 01 23 45 67</a:t>
            </a:r>
            <a:endParaRPr lang="en-US" altLang="zh-TW" dirty="0">
              <a:solidFill>
                <a:srgbClr val="FF0000"/>
              </a:solidFill>
            </a:endParaRPr>
          </a:p>
          <a:p>
            <a:pPr marL="0" lvl="0" indent="0" algn="l" rtl="0">
              <a:spcBef>
                <a:spcPts val="0"/>
              </a:spcBef>
              <a:spcAft>
                <a:spcPts val="0"/>
              </a:spcAft>
              <a:buNone/>
            </a:pPr>
            <a:endParaRPr dirty="0">
              <a:solidFill>
                <a:srgbClr val="FF0000"/>
              </a:solidFill>
            </a:endParaRPr>
          </a:p>
          <a:p>
            <a:pPr marL="0" lvl="0" indent="0" algn="l" rtl="0">
              <a:spcBef>
                <a:spcPts val="0"/>
              </a:spcBef>
              <a:spcAft>
                <a:spcPts val="0"/>
              </a:spcAft>
              <a:buNone/>
            </a:pPr>
            <a:r>
              <a:rPr lang="zh-TW" b="1" dirty="0">
                <a:solidFill>
                  <a:schemeClr val="dk1"/>
                </a:solidFill>
              </a:rPr>
              <a:t>獨立輸出就是只輸出一個波形控制</a:t>
            </a:r>
            <a:endParaRPr lang="en-US" altLang="zh-TW"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zh-TW" altLang="en-US" dirty="0">
                <a:solidFill>
                  <a:schemeClr val="dk1"/>
                </a:solidFill>
              </a:rPr>
              <a:t>設成</a:t>
            </a:r>
            <a:r>
              <a:rPr lang="zh-TW" b="1" dirty="0">
                <a:solidFill>
                  <a:schemeClr val="dk1"/>
                </a:solidFill>
              </a:rPr>
              <a:t>互補對</a:t>
            </a:r>
            <a:r>
              <a:rPr lang="zh-TW" dirty="0">
                <a:solidFill>
                  <a:schemeClr val="dk1"/>
                </a:solidFill>
              </a:rPr>
              <a:t>需要使用dead zone</a:t>
            </a:r>
            <a:r>
              <a:rPr lang="en-US" altLang="zh-TW" dirty="0">
                <a:solidFill>
                  <a:schemeClr val="dk1"/>
                </a:solidFill>
              </a:rPr>
              <a:t> generator</a:t>
            </a:r>
            <a:r>
              <a:rPr lang="zh-TW" altLang="en-US" dirty="0">
                <a:solidFill>
                  <a:schemeClr val="dk1"/>
                </a:solidFill>
              </a:rPr>
              <a:t>，後面投影片會提到</a:t>
            </a:r>
            <a:r>
              <a:rPr lang="en-US" altLang="zh-TW" dirty="0">
                <a:solidFill>
                  <a:schemeClr val="dk1"/>
                </a:solidFill>
              </a:rPr>
              <a:t>Dead zone generator</a:t>
            </a:r>
            <a:r>
              <a:rPr lang="zh-TW" dirty="0">
                <a:solidFill>
                  <a:schemeClr val="dk1"/>
                </a:solidFill>
              </a:rPr>
              <a:t>保護電器元件時使用</a:t>
            </a:r>
            <a:endParaRPr lang="en-US" altLang="zh-TW" dirty="0">
              <a:solidFill>
                <a:schemeClr val="dk1"/>
              </a:solidFill>
            </a:endParaRPr>
          </a:p>
          <a:p>
            <a:pPr marL="0" lvl="0" indent="0" algn="l" rtl="0">
              <a:spcBef>
                <a:spcPts val="0"/>
              </a:spcBef>
              <a:spcAft>
                <a:spcPts val="0"/>
              </a:spcAft>
              <a:buNone/>
            </a:pPr>
            <a:endParaRPr lang="en-US" altLang="zh-TW" dirty="0">
              <a:solidFill>
                <a:schemeClr val="dk1"/>
              </a:solidFill>
            </a:endParaRPr>
          </a:p>
          <a:p>
            <a:pPr marL="0" lvl="0" indent="0" algn="l" rtl="0">
              <a:spcBef>
                <a:spcPts val="0"/>
              </a:spcBef>
              <a:spcAft>
                <a:spcPts val="0"/>
              </a:spcAft>
              <a:buNone/>
            </a:pPr>
            <a:r>
              <a:rPr lang="zh-TW" altLang="en-US" b="1" dirty="0">
                <a:solidFill>
                  <a:schemeClr val="dk1"/>
                </a:solidFill>
              </a:rPr>
              <a:t>互補對</a:t>
            </a:r>
            <a:r>
              <a:rPr lang="en-US" altLang="zh-TW" b="1" dirty="0">
                <a:solidFill>
                  <a:schemeClr val="dk1"/>
                </a:solidFill>
              </a:rPr>
              <a:t>:</a:t>
            </a:r>
            <a:r>
              <a:rPr lang="zh-TW" altLang="en-US" b="1" dirty="0">
                <a:solidFill>
                  <a:schemeClr val="dk1"/>
                </a:solidFill>
              </a:rPr>
              <a:t> 例如馬達</a:t>
            </a:r>
            <a:r>
              <a:rPr lang="zh-TW" altLang="en-US" dirty="0">
                <a:solidFill>
                  <a:schemeClr val="dk1"/>
                </a:solidFill>
              </a:rPr>
              <a:t>需要改變電流方向來控制磁場，才能持續轉動，而</a:t>
            </a:r>
            <a:r>
              <a:rPr lang="en-US" altLang="zh-TW" dirty="0">
                <a:solidFill>
                  <a:schemeClr val="dk1"/>
                </a:solidFill>
              </a:rPr>
              <a:t>PWM</a:t>
            </a:r>
            <a:r>
              <a:rPr lang="zh-TW" altLang="en-US" dirty="0">
                <a:solidFill>
                  <a:schemeClr val="dk1"/>
                </a:solidFill>
              </a:rPr>
              <a:t>就是靠互補輸出來實現這個功能。</a:t>
            </a:r>
            <a:endParaRPr lang="en-US" altLang="zh-TW"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https://zhidao.baidu.com/question/577477659.html</a:t>
            </a:r>
          </a:p>
          <a:p>
            <a:pPr marL="0" lvl="0" indent="0" algn="l" rtl="0">
              <a:spcBef>
                <a:spcPts val="0"/>
              </a:spcBef>
              <a:spcAft>
                <a:spcPts val="0"/>
              </a:spcAft>
              <a:buNone/>
            </a:pPr>
            <a:r>
              <a:rPr lang="en-US" dirty="0">
                <a:solidFill>
                  <a:schemeClr val="dk1"/>
                </a:solidFill>
              </a:rPr>
              <a:t>https://blog.xuite.net/toprom200/twblog/143132263</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zh-TW" dirty="0">
                <a:solidFill>
                  <a:schemeClr val="dk1"/>
                </a:solidFill>
              </a:rPr>
              <a:t>---------------------------------------------------------------------------------------------------------------------------------</a:t>
            </a:r>
            <a:endParaRPr dirty="0">
              <a:solidFill>
                <a:schemeClr val="dk1"/>
              </a:solidFill>
            </a:endParaRPr>
          </a:p>
          <a:p>
            <a:pPr marL="0" lvl="0" indent="0" algn="l" rtl="0">
              <a:spcBef>
                <a:spcPts val="0"/>
              </a:spcBef>
              <a:spcAft>
                <a:spcPts val="0"/>
              </a:spcAft>
              <a:buNone/>
            </a:pPr>
            <a:r>
              <a:rPr lang="zh-TW" dirty="0">
                <a:solidFill>
                  <a:srgbClr val="FF0000"/>
                </a:solidFill>
              </a:rPr>
              <a:t>/*</a:t>
            </a:r>
            <a:endParaRPr dirty="0">
              <a:solidFill>
                <a:srgbClr val="FF0000"/>
              </a:solidFill>
            </a:endParaRPr>
          </a:p>
          <a:p>
            <a:pPr marL="0" lvl="0" indent="0" algn="l" rtl="0">
              <a:spcBef>
                <a:spcPts val="0"/>
              </a:spcBef>
              <a:spcAft>
                <a:spcPts val="0"/>
              </a:spcAft>
              <a:buNone/>
            </a:pPr>
            <a:r>
              <a:rPr lang="zh-TW" dirty="0">
                <a:solidFill>
                  <a:srgbClr val="FF0000"/>
                </a:solidFill>
                <a:highlight>
                  <a:srgbClr val="FFFF00"/>
                </a:highlight>
              </a:rPr>
              <a:t>獨立輸出 和 互補 各自的用處是什麼? 為什麼要這樣分? </a:t>
            </a:r>
            <a:endParaRPr dirty="0">
              <a:solidFill>
                <a:srgbClr val="FF0000"/>
              </a:solidFill>
              <a:highlight>
                <a:srgbClr val="FFFF00"/>
              </a:highlight>
            </a:endParaRPr>
          </a:p>
          <a:p>
            <a:pPr marL="0" lvl="0" indent="0" algn="l" rtl="0">
              <a:spcBef>
                <a:spcPts val="0"/>
              </a:spcBef>
              <a:spcAft>
                <a:spcPts val="0"/>
              </a:spcAft>
              <a:buNone/>
            </a:pPr>
            <a:r>
              <a:rPr lang="zh-TW" dirty="0">
                <a:solidFill>
                  <a:srgbClr val="FF0000"/>
                </a:solidFill>
                <a:highlight>
                  <a:srgbClr val="FFFF00"/>
                </a:highlight>
              </a:rPr>
              <a:t>*/</a:t>
            </a:r>
            <a:endParaRPr dirty="0">
              <a:solidFill>
                <a:srgbClr val="FF0000"/>
              </a:solidFill>
              <a:highlight>
                <a:srgbClr val="FFFF00"/>
              </a:highlight>
            </a:endParaRPr>
          </a:p>
          <a:p>
            <a:pPr marL="0" lvl="0" indent="0" algn="l" rtl="0">
              <a:spcBef>
                <a:spcPts val="0"/>
              </a:spcBef>
              <a:spcAft>
                <a:spcPts val="0"/>
              </a:spcAft>
              <a:buNone/>
            </a:pPr>
            <a:r>
              <a:rPr lang="zh-TW" dirty="0">
                <a:solidFill>
                  <a:srgbClr val="FF0000"/>
                </a:solidFill>
                <a:highlight>
                  <a:srgbClr val="FFFF00"/>
                </a:highlight>
              </a:rPr>
              <a:t>互補模式(一個HIGH 另一個就LOW?): 推動馬達之類的東西</a:t>
            </a:r>
            <a:endParaRPr lang="en-US" altLang="zh-TW" dirty="0">
              <a:solidFill>
                <a:srgbClr val="FF0000"/>
              </a:solidFill>
              <a:highlight>
                <a:srgbClr val="FFFF00"/>
              </a:highlight>
            </a:endParaRPr>
          </a:p>
          <a:p>
            <a:pPr marL="0" lvl="0" indent="0" algn="l" rtl="0">
              <a:spcBef>
                <a:spcPts val="0"/>
              </a:spcBef>
              <a:spcAft>
                <a:spcPts val="0"/>
              </a:spcAft>
              <a:buNone/>
            </a:pPr>
            <a:endParaRPr dirty="0">
              <a:solidFill>
                <a:srgbClr val="FF0000"/>
              </a:solidFill>
              <a:highlight>
                <a:srgbClr val="FFFF00"/>
              </a:highlight>
            </a:endParaRPr>
          </a:p>
          <a:p>
            <a:pPr marL="0" lvl="0" indent="0" algn="l" rtl="0">
              <a:spcBef>
                <a:spcPts val="0"/>
              </a:spcBef>
              <a:spcAft>
                <a:spcPts val="0"/>
              </a:spcAft>
              <a:buClr>
                <a:schemeClr val="dk1"/>
              </a:buClr>
              <a:buSzPts val="1100"/>
              <a:buFont typeface="Arial"/>
              <a:buNone/>
            </a:pPr>
            <a:r>
              <a:rPr lang="zh-TW" dirty="0">
                <a:solidFill>
                  <a:srgbClr val="888888"/>
                </a:solidFill>
              </a:rPr>
              <a:t>共有2組 4個set generators</a:t>
            </a:r>
            <a:r>
              <a:rPr lang="zh-TW" b="1" dirty="0">
                <a:solidFill>
                  <a:srgbClr val="FF0000"/>
                </a:solidFill>
              </a:rPr>
              <a:t>  可被配置為8個獨立output(PWM0~PWM8) 或 4個互補對 (PWM01,PWM23,PWM45,PWM67).....</a:t>
            </a: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rgbClr val="888888"/>
                </a:solidFill>
              </a:rPr>
              <a:t>PWMA包含 PWM0~3 ， PWMB包含 PWM4~7</a:t>
            </a:r>
            <a:endParaRPr dirty="0">
              <a:solidFill>
                <a:srgbClr val="888888"/>
              </a:solidFill>
            </a:endParaRPr>
          </a:p>
          <a:p>
            <a:pPr marL="0" lvl="0" indent="0" algn="l" rtl="0">
              <a:spcBef>
                <a:spcPts val="0"/>
              </a:spcBef>
              <a:spcAft>
                <a:spcPts val="0"/>
              </a:spcAft>
              <a:buClr>
                <a:schemeClr val="dk1"/>
              </a:buClr>
              <a:buSzPts val="1100"/>
              <a:buFont typeface="Arial"/>
              <a:buNone/>
            </a:pPr>
            <a:endParaRPr dirty="0">
              <a:solidFill>
                <a:srgbClr val="888888"/>
              </a:solidFill>
            </a:endParaRPr>
          </a:p>
          <a:p>
            <a:pPr marL="0" lvl="0" indent="0" algn="l" rtl="0">
              <a:spcBef>
                <a:spcPts val="0"/>
              </a:spcBef>
              <a:spcAft>
                <a:spcPts val="0"/>
              </a:spcAft>
              <a:buNone/>
            </a:pPr>
            <a:endParaRPr dirty="0">
              <a:solidFill>
                <a:srgbClr val="FF0000"/>
              </a:solidFill>
              <a:highlight>
                <a:srgbClr val="FFFF00"/>
              </a:highlight>
            </a:endParaRPr>
          </a:p>
          <a:p>
            <a:pPr marL="0" lvl="0" indent="0" algn="l" rtl="0">
              <a:spcBef>
                <a:spcPts val="0"/>
              </a:spcBef>
              <a:spcAft>
                <a:spcPts val="0"/>
              </a:spcAft>
              <a:buNone/>
            </a:pPr>
            <a:endParaRPr dirty="0">
              <a:solidFill>
                <a:srgbClr val="FF0000"/>
              </a:solidFill>
              <a:highlight>
                <a:srgbClr val="FFFF00"/>
              </a:highlight>
            </a:endParaRPr>
          </a:p>
        </p:txBody>
      </p:sp>
      <p:sp>
        <p:nvSpPr>
          <p:cNvPr id="182" name="Google Shape;182;g178dbabd368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7cbe48559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7cbe48559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舉例dzen01 : 如果被設置成1 ，pwm0和1 會變成互補對 </a:t>
            </a:r>
            <a:endParaRPr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設置成</a:t>
            </a:r>
            <a:r>
              <a:rPr lang="zh-TW" dirty="0"/>
              <a:t>0就是獨立的</a:t>
            </a:r>
            <a:endParaRPr dirty="0"/>
          </a:p>
          <a:p>
            <a:pPr marL="0" lvl="0" indent="0" algn="l" rtl="0">
              <a:spcBef>
                <a:spcPts val="0"/>
              </a:spcBef>
              <a:spcAft>
                <a:spcPts val="0"/>
              </a:spcAft>
              <a:buClr>
                <a:schemeClr val="dk1"/>
              </a:buClr>
              <a:buSzPts val="1100"/>
              <a:buFont typeface="Arial"/>
              <a:buNone/>
            </a:pPr>
            <a:r>
              <a:rPr lang="zh-TW" dirty="0">
                <a:solidFill>
                  <a:schemeClr val="dk1"/>
                </a:solidFill>
              </a:rPr>
              <a:t>---------------------------------------------------------------------------------------------------------------------------------</a:t>
            </a:r>
            <a:endParaRPr dirty="0"/>
          </a:p>
          <a:p>
            <a:pPr marL="0" lvl="0" indent="0" algn="l" rtl="0">
              <a:spcBef>
                <a:spcPts val="0"/>
              </a:spcBef>
              <a:spcAft>
                <a:spcPts val="0"/>
              </a:spcAft>
              <a:buNone/>
            </a:pPr>
            <a:r>
              <a:rPr lang="zh-TW" dirty="0"/>
              <a:t>(PWM01,PWM23 屬於Group A)</a:t>
            </a:r>
            <a:endParaRPr dirty="0"/>
          </a:p>
          <a:p>
            <a:pPr marL="0" lvl="0" indent="0" algn="l" rtl="0">
              <a:spcBef>
                <a:spcPts val="0"/>
              </a:spcBef>
              <a:spcAft>
                <a:spcPts val="0"/>
              </a:spcAft>
              <a:buClr>
                <a:schemeClr val="dk1"/>
              </a:buClr>
              <a:buSzPts val="1100"/>
              <a:buFont typeface="Arial"/>
              <a:buNone/>
            </a:pPr>
            <a:r>
              <a:rPr lang="zh-TW" dirty="0">
                <a:solidFill>
                  <a:schemeClr val="dk1"/>
                </a:solidFill>
              </a:rPr>
              <a:t>(PWM45,PWM67 屬於Group B)</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8dbabd368_6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78dbabd36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b="1" dirty="0"/>
              <a:t>auto reload mode</a:t>
            </a:r>
            <a:r>
              <a:rPr lang="zh-TW" dirty="0"/>
              <a:t>就是可以</a:t>
            </a:r>
            <a:r>
              <a:rPr lang="zh-TW" b="1" dirty="0"/>
              <a:t>連續</a:t>
            </a:r>
            <a:r>
              <a:rPr lang="zh-TW" dirty="0"/>
              <a:t>輸出pwm波形 </a:t>
            </a:r>
            <a:endParaRPr dirty="0"/>
          </a:p>
          <a:p>
            <a:pPr marL="0" lvl="0" indent="0" algn="l" rtl="0">
              <a:spcBef>
                <a:spcPts val="0"/>
              </a:spcBef>
              <a:spcAft>
                <a:spcPts val="0"/>
              </a:spcAft>
              <a:buNone/>
            </a:pPr>
            <a:r>
              <a:rPr lang="zh-TW" b="1" dirty="0"/>
              <a:t>one shot mode</a:t>
            </a:r>
            <a:r>
              <a:rPr lang="zh-TW" dirty="0"/>
              <a:t> 只產生一個單週期訊號</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solidFill>
                  <a:schemeClr val="dk1"/>
                </a:solidFill>
              </a:rPr>
              <a:t>當 16-BIT period down counter達到0的時候</a:t>
            </a:r>
            <a:endParaRPr dirty="0">
              <a:solidFill>
                <a:schemeClr val="dk1"/>
              </a:solidFill>
            </a:endParaRPr>
          </a:p>
          <a:p>
            <a:pPr marL="0" lvl="0" indent="0" algn="l" rtl="0">
              <a:spcBef>
                <a:spcPts val="0"/>
              </a:spcBef>
              <a:spcAft>
                <a:spcPts val="0"/>
              </a:spcAft>
              <a:buNone/>
            </a:pPr>
            <a:r>
              <a:rPr lang="zh-TW" dirty="0"/>
              <a:t>如果是auto-reload mode 他會自動reload PWM CNRx(後面會提到 pwm counter register )的值. (我們等一下會說明這是什麼)</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如果是one-shot mode， down counter就會停止， </a:t>
            </a:r>
            <a:r>
              <a:rPr lang="zh-TW" dirty="0">
                <a:solidFill>
                  <a:schemeClr val="dk1"/>
                </a:solidFill>
              </a:rPr>
              <a:t>且產生中斷</a:t>
            </a:r>
            <a:r>
              <a:rPr lang="zh-TW"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78f5a4dc07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78f5a4dc0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PWM0 會執行 one-shot mode 如果  CH0MOD </a:t>
            </a:r>
            <a:r>
              <a:rPr lang="zh-TW">
                <a:solidFill>
                  <a:schemeClr val="dk1"/>
                </a:solidFill>
              </a:rPr>
              <a:t>bit  </a:t>
            </a:r>
            <a:r>
              <a:rPr lang="zh-TW"/>
              <a:t>被設置成 0</a:t>
            </a:r>
            <a:endParaRPr/>
          </a:p>
          <a:p>
            <a:pPr marL="0" lvl="0" indent="0" algn="l" rtl="0">
              <a:spcBef>
                <a:spcPts val="0"/>
              </a:spcBef>
              <a:spcAft>
                <a:spcPts val="0"/>
              </a:spcAft>
              <a:buNone/>
            </a:pPr>
            <a:endParaRPr/>
          </a:p>
          <a:p>
            <a:pPr marL="0" lvl="0" indent="0" algn="l" rtl="0">
              <a:spcBef>
                <a:spcPts val="0"/>
              </a:spcBef>
              <a:spcAft>
                <a:spcPts val="0"/>
              </a:spcAft>
              <a:buNone/>
            </a:pPr>
            <a:r>
              <a:rPr lang="zh-TW">
                <a:solidFill>
                  <a:schemeClr val="dk1"/>
                </a:solidFill>
              </a:rPr>
              <a:t>PWM0  會執行</a:t>
            </a:r>
            <a:r>
              <a:rPr lang="zh-TW"/>
              <a:t>auto-reload mode 如果 CH0MOD bit 被設置成 1.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846302" y="709435"/>
            <a:ext cx="6477805" cy="1963916"/>
          </a:xfrm>
          <a:prstGeom prst="rect">
            <a:avLst/>
          </a:prstGeom>
          <a:noFill/>
          <a:ln>
            <a:noFill/>
          </a:ln>
        </p:spPr>
        <p:txBody>
          <a:bodyPr spcFirstLastPara="1" wrap="square" lIns="68575" tIns="34275" rIns="68575" bIns="0" anchor="b" anchorCtr="0">
            <a:normAutofit/>
          </a:bodyPr>
          <a:lstStyle>
            <a:lvl1pPr lvl="0" algn="l">
              <a:lnSpc>
                <a:spcPct val="90000"/>
              </a:lnSpc>
              <a:spcBef>
                <a:spcPts val="0"/>
              </a:spcBef>
              <a:spcAft>
                <a:spcPts val="0"/>
              </a:spcAft>
              <a:buClr>
                <a:schemeClr val="dk1"/>
              </a:buClr>
              <a:buSzPts val="5000"/>
              <a:buFont typeface="Century Gothic"/>
              <a:buNone/>
              <a:defRPr sz="5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4"/>
          <p:cNvSpPr txBox="1">
            <a:spLocks noGrp="1"/>
          </p:cNvSpPr>
          <p:nvPr>
            <p:ph type="subTitle" idx="1"/>
          </p:nvPr>
        </p:nvSpPr>
        <p:spPr>
          <a:xfrm>
            <a:off x="846303" y="2673350"/>
            <a:ext cx="6477804" cy="803321"/>
          </a:xfrm>
          <a:prstGeom prst="rect">
            <a:avLst/>
          </a:prstGeom>
          <a:noFill/>
          <a:ln>
            <a:noFill/>
          </a:ln>
        </p:spPr>
        <p:txBody>
          <a:bodyPr spcFirstLastPara="1" wrap="square" lIns="68575" tIns="68575" rIns="68575" bIns="68575" anchor="t" anchorCtr="0">
            <a:normAutofit/>
          </a:bodyPr>
          <a:lstStyle>
            <a:lvl1pPr lvl="0" algn="l">
              <a:lnSpc>
                <a:spcPct val="120000"/>
              </a:lnSpc>
              <a:spcBef>
                <a:spcPts val="800"/>
              </a:spcBef>
              <a:spcAft>
                <a:spcPts val="0"/>
              </a:spcAft>
              <a:buSzPts val="1400"/>
              <a:buNone/>
              <a:defRPr sz="1400" b="0">
                <a:solidFill>
                  <a:schemeClr val="dk1"/>
                </a:solidFill>
              </a:defRPr>
            </a:lvl1pPr>
            <a:lvl2pPr lvl="1" algn="ctr">
              <a:lnSpc>
                <a:spcPct val="120000"/>
              </a:lnSpc>
              <a:spcBef>
                <a:spcPts val="400"/>
              </a:spcBef>
              <a:spcAft>
                <a:spcPts val="0"/>
              </a:spcAft>
              <a:buSzPts val="1400"/>
              <a:buNone/>
              <a:defRPr sz="1400"/>
            </a:lvl2pPr>
            <a:lvl3pPr lvl="2" algn="ctr">
              <a:lnSpc>
                <a:spcPct val="120000"/>
              </a:lnSpc>
              <a:spcBef>
                <a:spcPts val="400"/>
              </a:spcBef>
              <a:spcAft>
                <a:spcPts val="0"/>
              </a:spcAft>
              <a:buSzPts val="1400"/>
              <a:buNone/>
              <a:defRPr sz="1400"/>
            </a:lvl3pPr>
            <a:lvl4pPr lvl="3" algn="ctr">
              <a:lnSpc>
                <a:spcPct val="120000"/>
              </a:lnSpc>
              <a:spcBef>
                <a:spcPts val="400"/>
              </a:spcBef>
              <a:spcAft>
                <a:spcPts val="0"/>
              </a:spcAft>
              <a:buSzPts val="1200"/>
              <a:buNone/>
              <a:defRPr sz="1200"/>
            </a:lvl4pPr>
            <a:lvl5pPr lvl="4" algn="ctr">
              <a:lnSpc>
                <a:spcPct val="120000"/>
              </a:lnSpc>
              <a:spcBef>
                <a:spcPts val="400"/>
              </a:spcBef>
              <a:spcAft>
                <a:spcPts val="0"/>
              </a:spcAft>
              <a:buSzPts val="1200"/>
              <a:buNone/>
              <a:defRPr sz="1200"/>
            </a:lvl5pPr>
            <a:lvl6pPr lvl="5" algn="ctr">
              <a:lnSpc>
                <a:spcPct val="120000"/>
              </a:lnSpc>
              <a:spcBef>
                <a:spcPts val="400"/>
              </a:spcBef>
              <a:spcAft>
                <a:spcPts val="0"/>
              </a:spcAft>
              <a:buSzPts val="1200"/>
              <a:buNone/>
              <a:defRPr sz="1200"/>
            </a:lvl6pPr>
            <a:lvl7pPr lvl="6" algn="ctr">
              <a:lnSpc>
                <a:spcPct val="120000"/>
              </a:lnSpc>
              <a:spcBef>
                <a:spcPts val="400"/>
              </a:spcBef>
              <a:spcAft>
                <a:spcPts val="0"/>
              </a:spcAft>
              <a:buSzPts val="1200"/>
              <a:buNone/>
              <a:defRPr sz="1200"/>
            </a:lvl7pPr>
            <a:lvl8pPr lvl="7" algn="ctr">
              <a:lnSpc>
                <a:spcPct val="120000"/>
              </a:lnSpc>
              <a:spcBef>
                <a:spcPts val="400"/>
              </a:spcBef>
              <a:spcAft>
                <a:spcPts val="0"/>
              </a:spcAft>
              <a:buSzPts val="1200"/>
              <a:buNone/>
              <a:defRPr sz="1200"/>
            </a:lvl8pPr>
            <a:lvl9pPr lvl="8" algn="ctr">
              <a:lnSpc>
                <a:spcPct val="120000"/>
              </a:lnSpc>
              <a:spcBef>
                <a:spcPts val="400"/>
              </a:spcBef>
              <a:spcAft>
                <a:spcPts val="0"/>
              </a:spcAft>
              <a:buSzPts val="1200"/>
              <a:buNone/>
              <a:defRPr sz="1200"/>
            </a:lvl9pPr>
          </a:lstStyle>
          <a:p>
            <a:endParaRPr/>
          </a:p>
        </p:txBody>
      </p:sp>
      <p:sp>
        <p:nvSpPr>
          <p:cNvPr id="62" name="Google Shape;62;p14"/>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4"/>
          <p:cNvSpPr txBox="1">
            <a:spLocks noGrp="1"/>
          </p:cNvSpPr>
          <p:nvPr>
            <p:ph type="ftr" idx="11"/>
          </p:nvPr>
        </p:nvSpPr>
        <p:spPr>
          <a:xfrm>
            <a:off x="845343" y="246980"/>
            <a:ext cx="4457751"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4"/>
          <p:cNvSpPr txBox="1">
            <a:spLocks noGrp="1"/>
          </p:cNvSpPr>
          <p:nvPr>
            <p:ph type="sldNum" idx="12"/>
          </p:nvPr>
        </p:nvSpPr>
        <p:spPr>
          <a:xfrm>
            <a:off x="7443294" y="101198"/>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65" name="Google Shape;65;p14" descr="RedHashing.emf"/>
          <p:cNvPicPr preferRelativeResize="0"/>
          <p:nvPr/>
        </p:nvPicPr>
        <p:blipFill rotWithShape="1">
          <a:blip r:embed="rId2">
            <a:alphaModFix/>
          </a:blip>
          <a:srcRect l="-115" r="15827" b="36435"/>
          <a:stretch/>
        </p:blipFill>
        <p:spPr>
          <a:xfrm>
            <a:off x="844095" y="482598"/>
            <a:ext cx="7207758" cy="1165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846875" y="1317097"/>
            <a:ext cx="6464295" cy="1537549"/>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700"/>
              <a:buFont typeface="Century Gothic"/>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5"/>
          <p:cNvSpPr txBox="1">
            <a:spLocks noGrp="1"/>
          </p:cNvSpPr>
          <p:nvPr>
            <p:ph type="body" idx="1"/>
          </p:nvPr>
        </p:nvSpPr>
        <p:spPr>
          <a:xfrm>
            <a:off x="846874" y="2854646"/>
            <a:ext cx="6464295" cy="759697"/>
          </a:xfrm>
          <a:prstGeom prst="rect">
            <a:avLst/>
          </a:prstGeom>
          <a:noFill/>
          <a:ln>
            <a:noFill/>
          </a:ln>
        </p:spPr>
        <p:txBody>
          <a:bodyPr spcFirstLastPara="1" wrap="square" lIns="68575" tIns="68575" rIns="68575" bIns="34275" anchor="t" anchorCtr="0">
            <a:normAutofit/>
          </a:bodyPr>
          <a:lstStyle>
            <a:lvl1pPr marL="457200" lvl="0" indent="-228600" algn="l">
              <a:lnSpc>
                <a:spcPct val="120000"/>
              </a:lnSpc>
              <a:spcBef>
                <a:spcPts val="800"/>
              </a:spcBef>
              <a:spcAft>
                <a:spcPts val="0"/>
              </a:spcAft>
              <a:buSzPts val="1400"/>
              <a:buNone/>
              <a:defRPr sz="1400">
                <a:solidFill>
                  <a:schemeClr val="dk1"/>
                </a:solidFill>
              </a:defRPr>
            </a:lvl1pPr>
            <a:lvl2pPr marL="914400" lvl="1" indent="-228600" algn="l">
              <a:lnSpc>
                <a:spcPct val="120000"/>
              </a:lnSpc>
              <a:spcBef>
                <a:spcPts val="400"/>
              </a:spcBef>
              <a:spcAft>
                <a:spcPts val="0"/>
              </a:spcAft>
              <a:buSzPts val="1400"/>
              <a:buNone/>
              <a:defRPr sz="1400">
                <a:solidFill>
                  <a:srgbClr val="888888"/>
                </a:solidFill>
              </a:defRPr>
            </a:lvl2pPr>
            <a:lvl3pPr marL="1371600" lvl="2" indent="-228600" algn="l">
              <a:lnSpc>
                <a:spcPct val="120000"/>
              </a:lnSpc>
              <a:spcBef>
                <a:spcPts val="400"/>
              </a:spcBef>
              <a:spcAft>
                <a:spcPts val="0"/>
              </a:spcAft>
              <a:buSzPts val="1400"/>
              <a:buNone/>
              <a:defRPr sz="1400">
                <a:solidFill>
                  <a:srgbClr val="888888"/>
                </a:solidFill>
              </a:defRPr>
            </a:lvl3pPr>
            <a:lvl4pPr marL="1828800" lvl="3" indent="-228600" algn="l">
              <a:lnSpc>
                <a:spcPct val="120000"/>
              </a:lnSpc>
              <a:spcBef>
                <a:spcPts val="400"/>
              </a:spcBef>
              <a:spcAft>
                <a:spcPts val="0"/>
              </a:spcAft>
              <a:buSzPts val="1200"/>
              <a:buNone/>
              <a:defRPr sz="1200">
                <a:solidFill>
                  <a:srgbClr val="888888"/>
                </a:solidFill>
              </a:defRPr>
            </a:lvl4pPr>
            <a:lvl5pPr marL="2286000" lvl="4" indent="-228600" algn="l">
              <a:lnSpc>
                <a:spcPct val="120000"/>
              </a:lnSpc>
              <a:spcBef>
                <a:spcPts val="400"/>
              </a:spcBef>
              <a:spcAft>
                <a:spcPts val="0"/>
              </a:spcAft>
              <a:buSzPts val="1200"/>
              <a:buNone/>
              <a:defRPr sz="1200">
                <a:solidFill>
                  <a:srgbClr val="888888"/>
                </a:solidFill>
              </a:defRPr>
            </a:lvl5pPr>
            <a:lvl6pPr marL="2743200" lvl="5" indent="-228600" algn="l">
              <a:lnSpc>
                <a:spcPct val="120000"/>
              </a:lnSpc>
              <a:spcBef>
                <a:spcPts val="400"/>
              </a:spcBef>
              <a:spcAft>
                <a:spcPts val="0"/>
              </a:spcAft>
              <a:buSzPts val="1200"/>
              <a:buNone/>
              <a:defRPr sz="1200">
                <a:solidFill>
                  <a:srgbClr val="888888"/>
                </a:solidFill>
              </a:defRPr>
            </a:lvl6pPr>
            <a:lvl7pPr marL="3200400" lvl="6" indent="-228600" algn="l">
              <a:lnSpc>
                <a:spcPct val="120000"/>
              </a:lnSpc>
              <a:spcBef>
                <a:spcPts val="400"/>
              </a:spcBef>
              <a:spcAft>
                <a:spcPts val="0"/>
              </a:spcAft>
              <a:buSzPts val="1200"/>
              <a:buNone/>
              <a:defRPr sz="1200">
                <a:solidFill>
                  <a:srgbClr val="888888"/>
                </a:solidFill>
              </a:defRPr>
            </a:lvl7pPr>
            <a:lvl8pPr marL="3657600" lvl="7" indent="-228600" algn="l">
              <a:lnSpc>
                <a:spcPct val="120000"/>
              </a:lnSpc>
              <a:spcBef>
                <a:spcPts val="400"/>
              </a:spcBef>
              <a:spcAft>
                <a:spcPts val="0"/>
              </a:spcAft>
              <a:buSzPts val="1200"/>
              <a:buNone/>
              <a:defRPr sz="1200">
                <a:solidFill>
                  <a:srgbClr val="888888"/>
                </a:solidFill>
              </a:defRPr>
            </a:lvl8pPr>
            <a:lvl9pPr marL="4114800" lvl="8" indent="-228600" algn="l">
              <a:lnSpc>
                <a:spcPct val="120000"/>
              </a:lnSpc>
              <a:spcBef>
                <a:spcPts val="400"/>
              </a:spcBef>
              <a:spcAft>
                <a:spcPts val="0"/>
              </a:spcAft>
              <a:buSzPts val="1200"/>
              <a:buNone/>
              <a:defRPr sz="1200">
                <a:solidFill>
                  <a:srgbClr val="888888"/>
                </a:solidFill>
              </a:defRPr>
            </a:lvl9pPr>
          </a:lstStyle>
          <a:p>
            <a:endParaRPr/>
          </a:p>
        </p:txBody>
      </p:sp>
      <p:sp>
        <p:nvSpPr>
          <p:cNvPr id="69" name="Google Shape;69;p15"/>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5"/>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5"/>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72" name="Google Shape;72;p15" descr="RedHashing.emf"/>
          <p:cNvPicPr preferRelativeResize="0"/>
          <p:nvPr/>
        </p:nvPicPr>
        <p:blipFill rotWithShape="1">
          <a:blip r:embed="rId2">
            <a:alphaModFix/>
          </a:blip>
          <a:srcRect l="-115" r="15827" b="36435"/>
          <a:stretch/>
        </p:blipFill>
        <p:spPr>
          <a:xfrm>
            <a:off x="844095" y="482598"/>
            <a:ext cx="7207758" cy="11658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847703" y="714993"/>
            <a:ext cx="7202456" cy="786926"/>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5" name="Google Shape;75;p16"/>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6"/>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78" name="Google Shape;78;p16" descr="RedHashing.emf"/>
          <p:cNvPicPr preferRelativeResize="0"/>
          <p:nvPr/>
        </p:nvPicPr>
        <p:blipFill rotWithShape="1">
          <a:blip r:embed="rId2">
            <a:alphaModFix/>
          </a:blip>
          <a:srcRect l="-115" r="15827" b="36435"/>
          <a:stretch/>
        </p:blipFill>
        <p:spPr>
          <a:xfrm>
            <a:off x="844095" y="482598"/>
            <a:ext cx="7207758" cy="11658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847703" y="714993"/>
            <a:ext cx="7202456" cy="786926"/>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7"/>
          <p:cNvSpPr txBox="1">
            <a:spLocks noGrp="1"/>
          </p:cNvSpPr>
          <p:nvPr>
            <p:ph type="body" idx="1"/>
          </p:nvPr>
        </p:nvSpPr>
        <p:spPr>
          <a:xfrm>
            <a:off x="847703" y="1628827"/>
            <a:ext cx="7202456" cy="2470932"/>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82" name="Google Shape;82;p17"/>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7"/>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9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7"/>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85" name="Google Shape;85;p17" descr="RedHashing.emf"/>
          <p:cNvPicPr preferRelativeResize="0"/>
          <p:nvPr/>
        </p:nvPicPr>
        <p:blipFill rotWithShape="1">
          <a:blip r:embed="rId2">
            <a:alphaModFix/>
          </a:blip>
          <a:srcRect l="-115" r="15827" b="36435"/>
          <a:stretch/>
        </p:blipFill>
        <p:spPr>
          <a:xfrm>
            <a:off x="844095" y="482598"/>
            <a:ext cx="7207758" cy="11658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848289" y="718528"/>
            <a:ext cx="7204226" cy="794479"/>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18"/>
          <p:cNvSpPr txBox="1">
            <a:spLocks noGrp="1"/>
          </p:cNvSpPr>
          <p:nvPr>
            <p:ph type="body" idx="1"/>
          </p:nvPr>
        </p:nvSpPr>
        <p:spPr>
          <a:xfrm>
            <a:off x="846874" y="1624216"/>
            <a:ext cx="3483864" cy="2470389"/>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89" name="Google Shape;89;p18"/>
          <p:cNvSpPr txBox="1">
            <a:spLocks noGrp="1"/>
          </p:cNvSpPr>
          <p:nvPr>
            <p:ph type="body" idx="2"/>
          </p:nvPr>
        </p:nvSpPr>
        <p:spPr>
          <a:xfrm>
            <a:off x="4571705" y="1628827"/>
            <a:ext cx="3483864" cy="2465321"/>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90" name="Google Shape;90;p18"/>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8"/>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8"/>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93" name="Google Shape;93;p18" descr="RedHashing.emf"/>
          <p:cNvPicPr preferRelativeResize="0"/>
          <p:nvPr/>
        </p:nvPicPr>
        <p:blipFill rotWithShape="1">
          <a:blip r:embed="rId2">
            <a:alphaModFix/>
          </a:blip>
          <a:srcRect l="-115" r="15827" b="36435"/>
          <a:stretch/>
        </p:blipFill>
        <p:spPr>
          <a:xfrm>
            <a:off x="844095" y="482598"/>
            <a:ext cx="7207758" cy="11658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846875" y="715002"/>
            <a:ext cx="7205746" cy="792239"/>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6" name="Google Shape;96;p19"/>
          <p:cNvSpPr txBox="1">
            <a:spLocks noGrp="1"/>
          </p:cNvSpPr>
          <p:nvPr>
            <p:ph type="body" idx="1"/>
          </p:nvPr>
        </p:nvSpPr>
        <p:spPr>
          <a:xfrm>
            <a:off x="846874" y="1627295"/>
            <a:ext cx="3483864" cy="601457"/>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800"/>
              </a:spcBef>
              <a:spcAft>
                <a:spcPts val="0"/>
              </a:spcAft>
              <a:buSzPts val="2100"/>
              <a:buNone/>
              <a:defRPr sz="2100" b="0" cap="none">
                <a:solidFill>
                  <a:schemeClr val="accent1"/>
                </a:solidFill>
              </a:defRPr>
            </a:lvl1pPr>
            <a:lvl2pPr marL="914400" lvl="1" indent="-228600" algn="l">
              <a:lnSpc>
                <a:spcPct val="120000"/>
              </a:lnSpc>
              <a:spcBef>
                <a:spcPts val="400"/>
              </a:spcBef>
              <a:spcAft>
                <a:spcPts val="0"/>
              </a:spcAft>
              <a:buSzPts val="1500"/>
              <a:buNone/>
              <a:defRPr sz="1500" b="1"/>
            </a:lvl2pPr>
            <a:lvl3pPr marL="1371600" lvl="2" indent="-228600" algn="l">
              <a:lnSpc>
                <a:spcPct val="120000"/>
              </a:lnSpc>
              <a:spcBef>
                <a:spcPts val="400"/>
              </a:spcBef>
              <a:spcAft>
                <a:spcPts val="0"/>
              </a:spcAft>
              <a:buSzPts val="1400"/>
              <a:buNone/>
              <a:defRPr sz="1400" b="1"/>
            </a:lvl3pPr>
            <a:lvl4pPr marL="1828800" lvl="3" indent="-228600" algn="l">
              <a:lnSpc>
                <a:spcPct val="120000"/>
              </a:lnSpc>
              <a:spcBef>
                <a:spcPts val="400"/>
              </a:spcBef>
              <a:spcAft>
                <a:spcPts val="0"/>
              </a:spcAft>
              <a:buSzPts val="1200"/>
              <a:buNone/>
              <a:defRPr sz="1200" b="1"/>
            </a:lvl4pPr>
            <a:lvl5pPr marL="2286000" lvl="4" indent="-228600" algn="l">
              <a:lnSpc>
                <a:spcPct val="120000"/>
              </a:lnSpc>
              <a:spcBef>
                <a:spcPts val="400"/>
              </a:spcBef>
              <a:spcAft>
                <a:spcPts val="0"/>
              </a:spcAft>
              <a:buSzPts val="1200"/>
              <a:buNone/>
              <a:defRPr sz="1200" b="1"/>
            </a:lvl5pPr>
            <a:lvl6pPr marL="2743200" lvl="5" indent="-228600" algn="l">
              <a:lnSpc>
                <a:spcPct val="120000"/>
              </a:lnSpc>
              <a:spcBef>
                <a:spcPts val="400"/>
              </a:spcBef>
              <a:spcAft>
                <a:spcPts val="0"/>
              </a:spcAft>
              <a:buSzPts val="1200"/>
              <a:buNone/>
              <a:defRPr sz="1200" b="1"/>
            </a:lvl6pPr>
            <a:lvl7pPr marL="3200400" lvl="6" indent="-228600" algn="l">
              <a:lnSpc>
                <a:spcPct val="120000"/>
              </a:lnSpc>
              <a:spcBef>
                <a:spcPts val="400"/>
              </a:spcBef>
              <a:spcAft>
                <a:spcPts val="0"/>
              </a:spcAft>
              <a:buSzPts val="1200"/>
              <a:buNone/>
              <a:defRPr sz="1200" b="1"/>
            </a:lvl7pPr>
            <a:lvl8pPr marL="3657600" lvl="7" indent="-228600" algn="l">
              <a:lnSpc>
                <a:spcPct val="120000"/>
              </a:lnSpc>
              <a:spcBef>
                <a:spcPts val="400"/>
              </a:spcBef>
              <a:spcAft>
                <a:spcPts val="0"/>
              </a:spcAft>
              <a:buSzPts val="1200"/>
              <a:buNone/>
              <a:defRPr sz="1200" b="1"/>
            </a:lvl8pPr>
            <a:lvl9pPr marL="4114800" lvl="8" indent="-228600" algn="l">
              <a:lnSpc>
                <a:spcPct val="120000"/>
              </a:lnSpc>
              <a:spcBef>
                <a:spcPts val="400"/>
              </a:spcBef>
              <a:spcAft>
                <a:spcPts val="0"/>
              </a:spcAft>
              <a:buSzPts val="1200"/>
              <a:buNone/>
              <a:defRPr sz="1200" b="1"/>
            </a:lvl9pPr>
          </a:lstStyle>
          <a:p>
            <a:endParaRPr/>
          </a:p>
        </p:txBody>
      </p:sp>
      <p:sp>
        <p:nvSpPr>
          <p:cNvPr id="97" name="Google Shape;97;p19"/>
          <p:cNvSpPr txBox="1">
            <a:spLocks noGrp="1"/>
          </p:cNvSpPr>
          <p:nvPr>
            <p:ph type="body" idx="2"/>
          </p:nvPr>
        </p:nvSpPr>
        <p:spPr>
          <a:xfrm>
            <a:off x="846874" y="2230836"/>
            <a:ext cx="3483864" cy="1870407"/>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98" name="Google Shape;98;p19"/>
          <p:cNvSpPr txBox="1">
            <a:spLocks noGrp="1"/>
          </p:cNvSpPr>
          <p:nvPr>
            <p:ph type="body" idx="3"/>
          </p:nvPr>
        </p:nvSpPr>
        <p:spPr>
          <a:xfrm>
            <a:off x="4570753" y="1629886"/>
            <a:ext cx="3483864" cy="601678"/>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800"/>
              </a:spcBef>
              <a:spcAft>
                <a:spcPts val="0"/>
              </a:spcAft>
              <a:buSzPts val="2100"/>
              <a:buNone/>
              <a:defRPr sz="2100" b="0" cap="none">
                <a:solidFill>
                  <a:schemeClr val="accent1"/>
                </a:solidFill>
              </a:defRPr>
            </a:lvl1pPr>
            <a:lvl2pPr marL="914400" lvl="1" indent="-228600" algn="l">
              <a:lnSpc>
                <a:spcPct val="120000"/>
              </a:lnSpc>
              <a:spcBef>
                <a:spcPts val="400"/>
              </a:spcBef>
              <a:spcAft>
                <a:spcPts val="0"/>
              </a:spcAft>
              <a:buSzPts val="1500"/>
              <a:buNone/>
              <a:defRPr sz="1500" b="1"/>
            </a:lvl2pPr>
            <a:lvl3pPr marL="1371600" lvl="2" indent="-228600" algn="l">
              <a:lnSpc>
                <a:spcPct val="120000"/>
              </a:lnSpc>
              <a:spcBef>
                <a:spcPts val="400"/>
              </a:spcBef>
              <a:spcAft>
                <a:spcPts val="0"/>
              </a:spcAft>
              <a:buSzPts val="1400"/>
              <a:buNone/>
              <a:defRPr sz="1400" b="1"/>
            </a:lvl3pPr>
            <a:lvl4pPr marL="1828800" lvl="3" indent="-228600" algn="l">
              <a:lnSpc>
                <a:spcPct val="120000"/>
              </a:lnSpc>
              <a:spcBef>
                <a:spcPts val="400"/>
              </a:spcBef>
              <a:spcAft>
                <a:spcPts val="0"/>
              </a:spcAft>
              <a:buSzPts val="1200"/>
              <a:buNone/>
              <a:defRPr sz="1200" b="1"/>
            </a:lvl4pPr>
            <a:lvl5pPr marL="2286000" lvl="4" indent="-228600" algn="l">
              <a:lnSpc>
                <a:spcPct val="120000"/>
              </a:lnSpc>
              <a:spcBef>
                <a:spcPts val="400"/>
              </a:spcBef>
              <a:spcAft>
                <a:spcPts val="0"/>
              </a:spcAft>
              <a:buSzPts val="1200"/>
              <a:buNone/>
              <a:defRPr sz="1200" b="1"/>
            </a:lvl5pPr>
            <a:lvl6pPr marL="2743200" lvl="5" indent="-228600" algn="l">
              <a:lnSpc>
                <a:spcPct val="120000"/>
              </a:lnSpc>
              <a:spcBef>
                <a:spcPts val="400"/>
              </a:spcBef>
              <a:spcAft>
                <a:spcPts val="0"/>
              </a:spcAft>
              <a:buSzPts val="1200"/>
              <a:buNone/>
              <a:defRPr sz="1200" b="1"/>
            </a:lvl6pPr>
            <a:lvl7pPr marL="3200400" lvl="6" indent="-228600" algn="l">
              <a:lnSpc>
                <a:spcPct val="120000"/>
              </a:lnSpc>
              <a:spcBef>
                <a:spcPts val="400"/>
              </a:spcBef>
              <a:spcAft>
                <a:spcPts val="0"/>
              </a:spcAft>
              <a:buSzPts val="1200"/>
              <a:buNone/>
              <a:defRPr sz="1200" b="1"/>
            </a:lvl7pPr>
            <a:lvl8pPr marL="3657600" lvl="7" indent="-228600" algn="l">
              <a:lnSpc>
                <a:spcPct val="120000"/>
              </a:lnSpc>
              <a:spcBef>
                <a:spcPts val="400"/>
              </a:spcBef>
              <a:spcAft>
                <a:spcPts val="0"/>
              </a:spcAft>
              <a:buSzPts val="1200"/>
              <a:buNone/>
              <a:defRPr sz="1200" b="1"/>
            </a:lvl8pPr>
            <a:lvl9pPr marL="4114800" lvl="8" indent="-228600" algn="l">
              <a:lnSpc>
                <a:spcPct val="120000"/>
              </a:lnSpc>
              <a:spcBef>
                <a:spcPts val="400"/>
              </a:spcBef>
              <a:spcAft>
                <a:spcPts val="0"/>
              </a:spcAft>
              <a:buSzPts val="1200"/>
              <a:buNone/>
              <a:defRPr sz="1200" b="1"/>
            </a:lvl9pPr>
          </a:lstStyle>
          <a:p>
            <a:endParaRPr/>
          </a:p>
        </p:txBody>
      </p:sp>
      <p:sp>
        <p:nvSpPr>
          <p:cNvPr id="99" name="Google Shape;99;p19"/>
          <p:cNvSpPr txBox="1">
            <a:spLocks noGrp="1"/>
          </p:cNvSpPr>
          <p:nvPr>
            <p:ph type="body" idx="4"/>
          </p:nvPr>
        </p:nvSpPr>
        <p:spPr>
          <a:xfrm>
            <a:off x="4570753" y="2228752"/>
            <a:ext cx="3483864" cy="1865395"/>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100" name="Google Shape;100;p19"/>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9"/>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19"/>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103" name="Google Shape;103;p19" descr="RedHashing.emf"/>
          <p:cNvPicPr preferRelativeResize="0"/>
          <p:nvPr/>
        </p:nvPicPr>
        <p:blipFill rotWithShape="1">
          <a:blip r:embed="rId2">
            <a:alphaModFix/>
          </a:blip>
          <a:srcRect l="-115" r="15827" b="36435"/>
          <a:stretch/>
        </p:blipFill>
        <p:spPr>
          <a:xfrm>
            <a:off x="844095" y="482598"/>
            <a:ext cx="7207758" cy="11658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04"/>
        <p:cNvGrpSpPr/>
        <p:nvPr/>
      </p:nvGrpSpPr>
      <p:grpSpPr>
        <a:xfrm>
          <a:off x="0" y="0"/>
          <a:ext cx="0" cy="0"/>
          <a:chOff x="0" y="0"/>
          <a:chExt cx="0" cy="0"/>
        </a:xfrm>
      </p:grpSpPr>
      <p:sp>
        <p:nvSpPr>
          <p:cNvPr id="105" name="Google Shape;105;p20"/>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0"/>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0"/>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843218" y="714434"/>
            <a:ext cx="2456260" cy="174163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1800"/>
              <a:buFont typeface="Century Gothic"/>
              <a:buNone/>
              <a:defRPr sz="1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21"/>
          <p:cNvSpPr txBox="1">
            <a:spLocks noGrp="1"/>
          </p:cNvSpPr>
          <p:nvPr>
            <p:ph type="body" idx="1"/>
          </p:nvPr>
        </p:nvSpPr>
        <p:spPr>
          <a:xfrm>
            <a:off x="3542500" y="714433"/>
            <a:ext cx="4509352" cy="3378916"/>
          </a:xfrm>
          <a:prstGeom prst="rect">
            <a:avLst/>
          </a:prstGeom>
          <a:noFill/>
          <a:ln>
            <a:noFill/>
          </a:ln>
        </p:spPr>
        <p:txBody>
          <a:bodyPr spcFirstLastPara="1" wrap="square" lIns="68575" tIns="34275" rIns="68575" bIns="34275" anchor="ctr" anchorCtr="0">
            <a:normAutofit/>
          </a:bodyPr>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111" name="Google Shape;111;p21"/>
          <p:cNvSpPr txBox="1">
            <a:spLocks noGrp="1"/>
          </p:cNvSpPr>
          <p:nvPr>
            <p:ph type="body" idx="2"/>
          </p:nvPr>
        </p:nvSpPr>
        <p:spPr>
          <a:xfrm>
            <a:off x="843218" y="2456066"/>
            <a:ext cx="2456260" cy="1634189"/>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SzPts val="1200"/>
              <a:buNone/>
              <a:defRPr sz="1200"/>
            </a:lvl1pPr>
            <a:lvl2pPr marL="914400" lvl="1" indent="-228600" algn="l">
              <a:lnSpc>
                <a:spcPct val="120000"/>
              </a:lnSpc>
              <a:spcBef>
                <a:spcPts val="400"/>
              </a:spcBef>
              <a:spcAft>
                <a:spcPts val="0"/>
              </a:spcAft>
              <a:buSzPts val="1100"/>
              <a:buNone/>
              <a:defRPr sz="1100"/>
            </a:lvl2pPr>
            <a:lvl3pPr marL="1371600" lvl="2" indent="-228600" algn="l">
              <a:lnSpc>
                <a:spcPct val="120000"/>
              </a:lnSpc>
              <a:spcBef>
                <a:spcPts val="400"/>
              </a:spcBef>
              <a:spcAft>
                <a:spcPts val="0"/>
              </a:spcAft>
              <a:buSzPts val="900"/>
              <a:buNone/>
              <a:defRPr sz="900"/>
            </a:lvl3pPr>
            <a:lvl4pPr marL="1828800" lvl="3" indent="-228600" algn="l">
              <a:lnSpc>
                <a:spcPct val="120000"/>
              </a:lnSpc>
              <a:spcBef>
                <a:spcPts val="400"/>
              </a:spcBef>
              <a:spcAft>
                <a:spcPts val="0"/>
              </a:spcAft>
              <a:buSzPts val="800"/>
              <a:buNone/>
              <a:defRPr sz="800"/>
            </a:lvl4pPr>
            <a:lvl5pPr marL="2286000" lvl="4" indent="-228600" algn="l">
              <a:lnSpc>
                <a:spcPct val="120000"/>
              </a:lnSpc>
              <a:spcBef>
                <a:spcPts val="400"/>
              </a:spcBef>
              <a:spcAft>
                <a:spcPts val="0"/>
              </a:spcAft>
              <a:buSzPts val="800"/>
              <a:buNone/>
              <a:defRPr sz="800"/>
            </a:lvl5pPr>
            <a:lvl6pPr marL="2743200" lvl="5" indent="-228600" algn="l">
              <a:lnSpc>
                <a:spcPct val="120000"/>
              </a:lnSpc>
              <a:spcBef>
                <a:spcPts val="400"/>
              </a:spcBef>
              <a:spcAft>
                <a:spcPts val="0"/>
              </a:spcAft>
              <a:buSzPts val="800"/>
              <a:buNone/>
              <a:defRPr sz="800"/>
            </a:lvl6pPr>
            <a:lvl7pPr marL="3200400" lvl="6" indent="-228600" algn="l">
              <a:lnSpc>
                <a:spcPct val="120000"/>
              </a:lnSpc>
              <a:spcBef>
                <a:spcPts val="400"/>
              </a:spcBef>
              <a:spcAft>
                <a:spcPts val="0"/>
              </a:spcAft>
              <a:buSzPts val="800"/>
              <a:buNone/>
              <a:defRPr sz="800"/>
            </a:lvl7pPr>
            <a:lvl8pPr marL="3657600" lvl="7" indent="-228600" algn="l">
              <a:lnSpc>
                <a:spcPct val="120000"/>
              </a:lnSpc>
              <a:spcBef>
                <a:spcPts val="400"/>
              </a:spcBef>
              <a:spcAft>
                <a:spcPts val="0"/>
              </a:spcAft>
              <a:buSzPts val="800"/>
              <a:buNone/>
              <a:defRPr sz="800"/>
            </a:lvl8pPr>
            <a:lvl9pPr marL="4114800" lvl="8" indent="-228600" algn="l">
              <a:lnSpc>
                <a:spcPct val="120000"/>
              </a:lnSpc>
              <a:spcBef>
                <a:spcPts val="400"/>
              </a:spcBef>
              <a:spcAft>
                <a:spcPts val="0"/>
              </a:spcAft>
              <a:buSzPts val="800"/>
              <a:buNone/>
              <a:defRPr sz="800"/>
            </a:lvl9pPr>
          </a:lstStyle>
          <a:p>
            <a:endParaRPr/>
          </a:p>
        </p:txBody>
      </p:sp>
      <p:sp>
        <p:nvSpPr>
          <p:cNvPr id="112" name="Google Shape;112;p21"/>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1"/>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1"/>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115" name="Google Shape;115;p21" descr="RedHashing.emf"/>
          <p:cNvPicPr preferRelativeResize="0"/>
          <p:nvPr/>
        </p:nvPicPr>
        <p:blipFill rotWithShape="1">
          <a:blip r:embed="rId2">
            <a:alphaModFix/>
          </a:blip>
          <a:srcRect l="-115" r="15827" b="36435"/>
          <a:stretch/>
        </p:blipFill>
        <p:spPr>
          <a:xfrm>
            <a:off x="844095" y="482598"/>
            <a:ext cx="7207758" cy="11658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116"/>
        <p:cNvGrpSpPr/>
        <p:nvPr/>
      </p:nvGrpSpPr>
      <p:grpSpPr>
        <a:xfrm>
          <a:off x="0" y="0"/>
          <a:ext cx="0" cy="0"/>
          <a:chOff x="0" y="0"/>
          <a:chExt cx="0" cy="0"/>
        </a:xfrm>
      </p:grpSpPr>
      <p:grpSp>
        <p:nvGrpSpPr>
          <p:cNvPr id="117" name="Google Shape;117;p22"/>
          <p:cNvGrpSpPr/>
          <p:nvPr/>
        </p:nvGrpSpPr>
        <p:grpSpPr>
          <a:xfrm>
            <a:off x="5608040" y="361628"/>
            <a:ext cx="3055900" cy="3861826"/>
            <a:chOff x="7477387" y="482170"/>
            <a:chExt cx="4074533" cy="5149101"/>
          </a:xfrm>
        </p:grpSpPr>
        <p:sp>
          <p:nvSpPr>
            <p:cNvPr id="118" name="Google Shape;118;p22"/>
            <p:cNvSpPr/>
            <p:nvPr/>
          </p:nvSpPr>
          <p:spPr>
            <a:xfrm>
              <a:off x="7477387" y="482170"/>
              <a:ext cx="4074533" cy="5149101"/>
            </a:xfrm>
            <a:prstGeom prst="rect">
              <a:avLst/>
            </a:prstGeom>
            <a:gradFill>
              <a:gsLst>
                <a:gs pos="0">
                  <a:srgbClr val="262626"/>
                </a:gs>
                <a:gs pos="100000">
                  <a:srgbClr val="0C0C0C"/>
                </a:gs>
              </a:gsLst>
              <a:lin ang="5400000" scaled="0"/>
            </a:gradFill>
            <a:ln>
              <a:noFill/>
            </a:ln>
            <a:effectLst>
              <a:outerShdw blurRad="127000" dist="228600" dir="4740000" sx="98000" sy="98000" algn="tl" rotWithShape="0">
                <a:srgbClr val="000000">
                  <a:alpha val="33725"/>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 name="Google Shape;119;p22"/>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20" name="Google Shape;120;p22"/>
          <p:cNvSpPr txBox="1">
            <a:spLocks noGrp="1"/>
          </p:cNvSpPr>
          <p:nvPr>
            <p:ph type="title"/>
          </p:nvPr>
        </p:nvSpPr>
        <p:spPr>
          <a:xfrm>
            <a:off x="846843" y="847135"/>
            <a:ext cx="4391154" cy="1443156"/>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2"/>
          <p:cNvSpPr>
            <a:spLocks noGrp="1"/>
          </p:cNvSpPr>
          <p:nvPr>
            <p:ph type="pic" idx="2"/>
          </p:nvPr>
        </p:nvSpPr>
        <p:spPr>
          <a:xfrm>
            <a:off x="6093292" y="841907"/>
            <a:ext cx="2093378" cy="2899745"/>
          </a:xfrm>
          <a:prstGeom prst="rect">
            <a:avLst/>
          </a:prstGeom>
          <a:solidFill>
            <a:srgbClr val="D8D8D8"/>
          </a:solidFill>
          <a:ln>
            <a:noFill/>
          </a:ln>
        </p:spPr>
      </p:sp>
      <p:sp>
        <p:nvSpPr>
          <p:cNvPr id="122" name="Google Shape;122;p22"/>
          <p:cNvSpPr txBox="1">
            <a:spLocks noGrp="1"/>
          </p:cNvSpPr>
          <p:nvPr>
            <p:ph type="body" idx="1"/>
          </p:nvPr>
        </p:nvSpPr>
        <p:spPr>
          <a:xfrm>
            <a:off x="846185" y="2290291"/>
            <a:ext cx="4384865" cy="157201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SzPts val="1400"/>
              <a:buNone/>
              <a:defRPr sz="1400"/>
            </a:lvl1pPr>
            <a:lvl2pPr marL="914400" lvl="1" indent="-228600" algn="l">
              <a:lnSpc>
                <a:spcPct val="120000"/>
              </a:lnSpc>
              <a:spcBef>
                <a:spcPts val="400"/>
              </a:spcBef>
              <a:spcAft>
                <a:spcPts val="0"/>
              </a:spcAft>
              <a:buSzPts val="1100"/>
              <a:buNone/>
              <a:defRPr sz="1100"/>
            </a:lvl2pPr>
            <a:lvl3pPr marL="1371600" lvl="2" indent="-228600" algn="l">
              <a:lnSpc>
                <a:spcPct val="120000"/>
              </a:lnSpc>
              <a:spcBef>
                <a:spcPts val="400"/>
              </a:spcBef>
              <a:spcAft>
                <a:spcPts val="0"/>
              </a:spcAft>
              <a:buSzPts val="900"/>
              <a:buNone/>
              <a:defRPr sz="900"/>
            </a:lvl3pPr>
            <a:lvl4pPr marL="1828800" lvl="3" indent="-228600" algn="l">
              <a:lnSpc>
                <a:spcPct val="120000"/>
              </a:lnSpc>
              <a:spcBef>
                <a:spcPts val="400"/>
              </a:spcBef>
              <a:spcAft>
                <a:spcPts val="0"/>
              </a:spcAft>
              <a:buSzPts val="800"/>
              <a:buNone/>
              <a:defRPr sz="800"/>
            </a:lvl4pPr>
            <a:lvl5pPr marL="2286000" lvl="4" indent="-228600" algn="l">
              <a:lnSpc>
                <a:spcPct val="120000"/>
              </a:lnSpc>
              <a:spcBef>
                <a:spcPts val="400"/>
              </a:spcBef>
              <a:spcAft>
                <a:spcPts val="0"/>
              </a:spcAft>
              <a:buSzPts val="800"/>
              <a:buNone/>
              <a:defRPr sz="800"/>
            </a:lvl5pPr>
            <a:lvl6pPr marL="2743200" lvl="5" indent="-228600" algn="l">
              <a:lnSpc>
                <a:spcPct val="120000"/>
              </a:lnSpc>
              <a:spcBef>
                <a:spcPts val="400"/>
              </a:spcBef>
              <a:spcAft>
                <a:spcPts val="0"/>
              </a:spcAft>
              <a:buSzPts val="800"/>
              <a:buNone/>
              <a:defRPr sz="800"/>
            </a:lvl6pPr>
            <a:lvl7pPr marL="3200400" lvl="6" indent="-228600" algn="l">
              <a:lnSpc>
                <a:spcPct val="120000"/>
              </a:lnSpc>
              <a:spcBef>
                <a:spcPts val="400"/>
              </a:spcBef>
              <a:spcAft>
                <a:spcPts val="0"/>
              </a:spcAft>
              <a:buSzPts val="800"/>
              <a:buNone/>
              <a:defRPr sz="800"/>
            </a:lvl7pPr>
            <a:lvl8pPr marL="3657600" lvl="7" indent="-228600" algn="l">
              <a:lnSpc>
                <a:spcPct val="120000"/>
              </a:lnSpc>
              <a:spcBef>
                <a:spcPts val="400"/>
              </a:spcBef>
              <a:spcAft>
                <a:spcPts val="0"/>
              </a:spcAft>
              <a:buSzPts val="800"/>
              <a:buNone/>
              <a:defRPr sz="800"/>
            </a:lvl8pPr>
            <a:lvl9pPr marL="4114800" lvl="8" indent="-228600" algn="l">
              <a:lnSpc>
                <a:spcPct val="120000"/>
              </a:lnSpc>
              <a:spcBef>
                <a:spcPts val="400"/>
              </a:spcBef>
              <a:spcAft>
                <a:spcPts val="0"/>
              </a:spcAft>
              <a:buSzPts val="800"/>
              <a:buNone/>
              <a:defRPr sz="800"/>
            </a:lvl9pPr>
          </a:lstStyle>
          <a:p>
            <a:endParaRPr/>
          </a:p>
        </p:txBody>
      </p:sp>
      <p:sp>
        <p:nvSpPr>
          <p:cNvPr id="123" name="Google Shape;123;p22"/>
          <p:cNvSpPr txBox="1">
            <a:spLocks noGrp="1"/>
          </p:cNvSpPr>
          <p:nvPr>
            <p:ph type="dt" idx="10"/>
          </p:nvPr>
        </p:nvSpPr>
        <p:spPr>
          <a:xfrm>
            <a:off x="843975" y="4102392"/>
            <a:ext cx="4387204" cy="240092"/>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2"/>
          <p:cNvSpPr txBox="1">
            <a:spLocks noGrp="1"/>
          </p:cNvSpPr>
          <p:nvPr>
            <p:ph type="ftr" idx="11"/>
          </p:nvPr>
        </p:nvSpPr>
        <p:spPr>
          <a:xfrm>
            <a:off x="843975" y="238980"/>
            <a:ext cx="3658364" cy="240698"/>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2"/>
          <p:cNvSpPr txBox="1">
            <a:spLocks noGrp="1"/>
          </p:cNvSpPr>
          <p:nvPr>
            <p:ph type="sldNum" idx="12"/>
          </p:nvPr>
        </p:nvSpPr>
        <p:spPr>
          <a:xfrm>
            <a:off x="4632596"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126" name="Google Shape;126;p22" descr="RedHashing.emf"/>
          <p:cNvPicPr preferRelativeResize="0"/>
          <p:nvPr/>
        </p:nvPicPr>
        <p:blipFill rotWithShape="1">
          <a:blip r:embed="rId2">
            <a:alphaModFix/>
          </a:blip>
          <a:srcRect l="-115" t="474" r="48548" b="36564"/>
          <a:stretch/>
        </p:blipFill>
        <p:spPr>
          <a:xfrm>
            <a:off x="844095" y="482598"/>
            <a:ext cx="4409694" cy="11658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847703" y="714993"/>
            <a:ext cx="7202456" cy="786926"/>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9" name="Google Shape;129;p23"/>
          <p:cNvSpPr txBox="1">
            <a:spLocks noGrp="1"/>
          </p:cNvSpPr>
          <p:nvPr>
            <p:ph type="body" idx="1"/>
          </p:nvPr>
        </p:nvSpPr>
        <p:spPr>
          <a:xfrm rot="5400000">
            <a:off x="3213465" y="-736935"/>
            <a:ext cx="2470932" cy="7202456"/>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130" name="Google Shape;130;p23"/>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1" name="Google Shape;131;p23"/>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3"/>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133" name="Google Shape;133;p23" descr="RedHashing.emf"/>
          <p:cNvPicPr preferRelativeResize="0"/>
          <p:nvPr/>
        </p:nvPicPr>
        <p:blipFill rotWithShape="1">
          <a:blip r:embed="rId2">
            <a:alphaModFix/>
          </a:blip>
          <a:srcRect l="-115" r="15827" b="36435"/>
          <a:stretch/>
        </p:blipFill>
        <p:spPr>
          <a:xfrm>
            <a:off x="844095" y="482598"/>
            <a:ext cx="7207758" cy="11658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rot="5400000">
            <a:off x="5701977" y="1740785"/>
            <a:ext cx="3494917" cy="1211807"/>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24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6" name="Google Shape;136;p24"/>
          <p:cNvSpPr txBox="1">
            <a:spLocks noGrp="1"/>
          </p:cNvSpPr>
          <p:nvPr>
            <p:ph type="body" idx="1"/>
          </p:nvPr>
        </p:nvSpPr>
        <p:spPr>
          <a:xfrm rot="5400000">
            <a:off x="2036055" y="-589123"/>
            <a:ext cx="3494917" cy="5871623"/>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137" name="Google Shape;137;p24"/>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8" name="Google Shape;138;p24"/>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4"/>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pic>
        <p:nvPicPr>
          <p:cNvPr id="140" name="Google Shape;140;p24" descr="RedHashing.emf"/>
          <p:cNvPicPr preferRelativeResize="0"/>
          <p:nvPr/>
        </p:nvPicPr>
        <p:blipFill rotWithShape="1">
          <a:blip r:embed="rId2">
            <a:alphaModFix/>
          </a:blip>
          <a:srcRect l="-115" r="59214" b="36435"/>
          <a:stretch/>
        </p:blipFill>
        <p:spPr>
          <a:xfrm rot="5400000">
            <a:off x="6481709" y="2285187"/>
            <a:ext cx="3497580" cy="11658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F8F8F8"/>
            </a:gs>
          </a:gsLst>
          <a:path path="circle">
            <a:fillToRect l="50000" t="50000" r="50000" b="50000"/>
          </a:path>
          <a:tileRect/>
        </a:gra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13">
            <a:alphaModFix/>
          </a:blip>
          <a:srcRect t="1538" b="-1538"/>
          <a:stretch/>
        </p:blipFill>
        <p:spPr>
          <a:xfrm>
            <a:off x="0" y="4589502"/>
            <a:ext cx="9144000" cy="557213"/>
          </a:xfrm>
          <a:prstGeom prst="rect">
            <a:avLst/>
          </a:prstGeom>
          <a:noFill/>
          <a:ln>
            <a:noFill/>
          </a:ln>
        </p:spPr>
      </p:pic>
      <p:sp>
        <p:nvSpPr>
          <p:cNvPr id="52" name="Google Shape;52;p13"/>
          <p:cNvSpPr/>
          <p:nvPr/>
        </p:nvSpPr>
        <p:spPr>
          <a:xfrm>
            <a:off x="0" y="351577"/>
            <a:ext cx="9144000" cy="4235268"/>
          </a:xfrm>
          <a:prstGeom prst="rect">
            <a:avLst/>
          </a:prstGeom>
          <a:gradFill>
            <a:gsLst>
              <a:gs pos="0">
                <a:srgbClr val="DCDCE0">
                  <a:alpha val="0"/>
                </a:srgbClr>
              </a:gs>
              <a:gs pos="100000">
                <a:srgbClr val="DDDDE1"/>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53" name="Google Shape;53;p13"/>
          <p:cNvCxnSpPr/>
          <p:nvPr/>
        </p:nvCxnSpPr>
        <p:spPr>
          <a:xfrm>
            <a:off x="0" y="4590952"/>
            <a:ext cx="9144000" cy="0"/>
          </a:xfrm>
          <a:prstGeom prst="straightConnector1">
            <a:avLst/>
          </a:prstGeom>
          <a:noFill/>
          <a:ln w="12700" cap="flat" cmpd="sng">
            <a:solidFill>
              <a:srgbClr val="000001">
                <a:alpha val="20000"/>
              </a:srgbClr>
            </a:solidFill>
            <a:prstDash val="solid"/>
            <a:round/>
            <a:headEnd type="none" w="sm" len="sm"/>
            <a:tailEnd type="none" w="sm" len="sm"/>
          </a:ln>
        </p:spPr>
      </p:cxnSp>
      <p:sp>
        <p:nvSpPr>
          <p:cNvPr id="54" name="Google Shape;54;p13"/>
          <p:cNvSpPr txBox="1">
            <a:spLocks noGrp="1"/>
          </p:cNvSpPr>
          <p:nvPr>
            <p:ph type="title"/>
          </p:nvPr>
        </p:nvSpPr>
        <p:spPr>
          <a:xfrm>
            <a:off x="847703" y="714993"/>
            <a:ext cx="7202456" cy="786926"/>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Clr>
                <a:schemeClr val="dk1"/>
              </a:buClr>
              <a:buSzPts val="2400"/>
              <a:buFont typeface="Century Gothic"/>
              <a:buNone/>
              <a:defRPr sz="2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5" name="Google Shape;55;p13"/>
          <p:cNvSpPr txBox="1">
            <a:spLocks noGrp="1"/>
          </p:cNvSpPr>
          <p:nvPr>
            <p:ph type="body" idx="1"/>
          </p:nvPr>
        </p:nvSpPr>
        <p:spPr>
          <a:xfrm>
            <a:off x="847703" y="1628827"/>
            <a:ext cx="7202456" cy="2470932"/>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20000"/>
              </a:lnSpc>
              <a:spcBef>
                <a:spcPts val="800"/>
              </a:spcBef>
              <a:spcAft>
                <a:spcPts val="0"/>
              </a:spcAft>
              <a:buClr>
                <a:schemeClr val="accent1"/>
              </a:buClr>
              <a:buSzPts val="1500"/>
              <a:buFont typeface="Arial"/>
              <a:buChar char="•"/>
              <a:defRPr sz="1500" b="0" i="0" u="none" strike="noStrike" cap="none">
                <a:solidFill>
                  <a:schemeClr val="dk1"/>
                </a:solidFill>
                <a:latin typeface="Century Gothic"/>
                <a:ea typeface="Century Gothic"/>
                <a:cs typeface="Century Gothic"/>
                <a:sym typeface="Century Gothic"/>
              </a:defRPr>
            </a:lvl1pPr>
            <a:lvl2pPr marL="914400" marR="0" lvl="1" indent="-317500" algn="l" rtl="0">
              <a:lnSpc>
                <a:spcPct val="120000"/>
              </a:lnSpc>
              <a:spcBef>
                <a:spcPts val="400"/>
              </a:spcBef>
              <a:spcAft>
                <a:spcPts val="0"/>
              </a:spcAft>
              <a:buClr>
                <a:schemeClr val="accent1"/>
              </a:buClr>
              <a:buSzPts val="1400"/>
              <a:buFont typeface="Arial"/>
              <a:buChar char="•"/>
              <a:defRPr sz="1400" b="0" i="0" u="none" strike="noStrike" cap="none">
                <a:solidFill>
                  <a:schemeClr val="dk1"/>
                </a:solidFill>
                <a:latin typeface="Century Gothic"/>
                <a:ea typeface="Century Gothic"/>
                <a:cs typeface="Century Gothic"/>
                <a:sym typeface="Century Gothic"/>
              </a:defRPr>
            </a:lvl2pPr>
            <a:lvl3pPr marL="1371600" marR="0" lvl="2" indent="-304800" algn="l" rtl="0">
              <a:lnSpc>
                <a:spcPct val="120000"/>
              </a:lnSpc>
              <a:spcBef>
                <a:spcPts val="4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3pPr>
            <a:lvl4pPr marL="1828800" marR="0" lvl="3" indent="-298450" algn="l" rtl="0">
              <a:lnSpc>
                <a:spcPct val="120000"/>
              </a:lnSpc>
              <a:spcBef>
                <a:spcPts val="400"/>
              </a:spcBef>
              <a:spcAft>
                <a:spcPts val="0"/>
              </a:spcAft>
              <a:buClr>
                <a:schemeClr val="accent1"/>
              </a:buClr>
              <a:buSzPts val="1100"/>
              <a:buFont typeface="Arial"/>
              <a:buChar char="•"/>
              <a:defRPr sz="1100" b="0" i="0" u="none" strike="noStrike" cap="none">
                <a:solidFill>
                  <a:schemeClr val="dk1"/>
                </a:solidFill>
                <a:latin typeface="Century Gothic"/>
                <a:ea typeface="Century Gothic"/>
                <a:cs typeface="Century Gothic"/>
                <a:sym typeface="Century Gothic"/>
              </a:defRPr>
            </a:lvl4pPr>
            <a:lvl5pPr marL="2286000" marR="0" lvl="4"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Century Gothic"/>
                <a:ea typeface="Century Gothic"/>
                <a:cs typeface="Century Gothic"/>
                <a:sym typeface="Century Gothic"/>
              </a:defRPr>
            </a:lvl5pPr>
            <a:lvl6pPr marL="2743200" marR="0" lvl="5"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Century Gothic"/>
                <a:ea typeface="Century Gothic"/>
                <a:cs typeface="Century Gothic"/>
                <a:sym typeface="Century Gothic"/>
              </a:defRPr>
            </a:lvl6pPr>
            <a:lvl7pPr marL="3200400" marR="0" lvl="6"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Century Gothic"/>
                <a:ea typeface="Century Gothic"/>
                <a:cs typeface="Century Gothic"/>
                <a:sym typeface="Century Gothic"/>
              </a:defRPr>
            </a:lvl7pPr>
            <a:lvl8pPr marL="3657600" marR="0" lvl="7"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Century Gothic"/>
                <a:ea typeface="Century Gothic"/>
                <a:cs typeface="Century Gothic"/>
                <a:sym typeface="Century Gothic"/>
              </a:defRPr>
            </a:lvl8pPr>
            <a:lvl9pPr marL="4114800" marR="0" lvl="8"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Century Gothic"/>
                <a:ea typeface="Century Gothic"/>
                <a:cs typeface="Century Gothic"/>
                <a:sym typeface="Century Gothic"/>
              </a:defRPr>
            </a:lvl9pPr>
          </a:lstStyle>
          <a:p>
            <a:endParaRPr/>
          </a:p>
        </p:txBody>
      </p:sp>
      <p:sp>
        <p:nvSpPr>
          <p:cNvPr id="56" name="Google Shape;56;p13"/>
          <p:cNvSpPr txBox="1">
            <a:spLocks noGrp="1"/>
          </p:cNvSpPr>
          <p:nvPr>
            <p:ph type="dt" idx="10"/>
          </p:nvPr>
        </p:nvSpPr>
        <p:spPr>
          <a:xfrm>
            <a:off x="5424623" y="247777"/>
            <a:ext cx="1886547" cy="231901"/>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7" name="Google Shape;57;p13"/>
          <p:cNvSpPr txBox="1">
            <a:spLocks noGrp="1"/>
          </p:cNvSpPr>
          <p:nvPr>
            <p:ph type="ftr" idx="11"/>
          </p:nvPr>
        </p:nvSpPr>
        <p:spPr>
          <a:xfrm>
            <a:off x="847703" y="246980"/>
            <a:ext cx="4454127" cy="231901"/>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8" name="Google Shape;58;p13"/>
          <p:cNvSpPr txBox="1">
            <a:spLocks noGrp="1"/>
          </p:cNvSpPr>
          <p:nvPr>
            <p:ph type="sldNum" idx="12"/>
          </p:nvPr>
        </p:nvSpPr>
        <p:spPr>
          <a:xfrm>
            <a:off x="7438557" y="103056"/>
            <a:ext cx="608264" cy="377683"/>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2100" b="0" i="0" u="none" strike="noStrike" cap="none">
                <a:solidFill>
                  <a:schemeClr val="accent1"/>
                </a:solidFill>
                <a:latin typeface="Century Gothic"/>
                <a:ea typeface="Century Gothic"/>
                <a:cs typeface="Century Gothic"/>
                <a:sym typeface="Century Gothic"/>
              </a:defRPr>
            </a:lvl1pPr>
            <a:lvl2pPr marL="0" marR="0" lvl="1" indent="0" algn="r" rtl="0">
              <a:spcBef>
                <a:spcPts val="0"/>
              </a:spcBef>
              <a:buNone/>
              <a:defRPr sz="2100" b="0" i="0" u="none" strike="noStrike" cap="none">
                <a:solidFill>
                  <a:schemeClr val="accent1"/>
                </a:solidFill>
                <a:latin typeface="Century Gothic"/>
                <a:ea typeface="Century Gothic"/>
                <a:cs typeface="Century Gothic"/>
                <a:sym typeface="Century Gothic"/>
              </a:defRPr>
            </a:lvl2pPr>
            <a:lvl3pPr marL="0" marR="0" lvl="2" indent="0" algn="r" rtl="0">
              <a:spcBef>
                <a:spcPts val="0"/>
              </a:spcBef>
              <a:buNone/>
              <a:defRPr sz="2100" b="0" i="0" u="none" strike="noStrike" cap="none">
                <a:solidFill>
                  <a:schemeClr val="accent1"/>
                </a:solidFill>
                <a:latin typeface="Century Gothic"/>
                <a:ea typeface="Century Gothic"/>
                <a:cs typeface="Century Gothic"/>
                <a:sym typeface="Century Gothic"/>
              </a:defRPr>
            </a:lvl3pPr>
            <a:lvl4pPr marL="0" marR="0" lvl="3" indent="0" algn="r" rtl="0">
              <a:spcBef>
                <a:spcPts val="0"/>
              </a:spcBef>
              <a:buNone/>
              <a:defRPr sz="2100" b="0" i="0" u="none" strike="noStrike" cap="none">
                <a:solidFill>
                  <a:schemeClr val="accent1"/>
                </a:solidFill>
                <a:latin typeface="Century Gothic"/>
                <a:ea typeface="Century Gothic"/>
                <a:cs typeface="Century Gothic"/>
                <a:sym typeface="Century Gothic"/>
              </a:defRPr>
            </a:lvl4pPr>
            <a:lvl5pPr marL="0" marR="0" lvl="4" indent="0" algn="r" rtl="0">
              <a:spcBef>
                <a:spcPts val="0"/>
              </a:spcBef>
              <a:buNone/>
              <a:defRPr sz="2100" b="0" i="0" u="none" strike="noStrike" cap="none">
                <a:solidFill>
                  <a:schemeClr val="accent1"/>
                </a:solidFill>
                <a:latin typeface="Century Gothic"/>
                <a:ea typeface="Century Gothic"/>
                <a:cs typeface="Century Gothic"/>
                <a:sym typeface="Century Gothic"/>
              </a:defRPr>
            </a:lvl5pPr>
            <a:lvl6pPr marL="0" marR="0" lvl="5" indent="0" algn="r" rtl="0">
              <a:spcBef>
                <a:spcPts val="0"/>
              </a:spcBef>
              <a:buNone/>
              <a:defRPr sz="2100" b="0" i="0" u="none" strike="noStrike" cap="none">
                <a:solidFill>
                  <a:schemeClr val="accent1"/>
                </a:solidFill>
                <a:latin typeface="Century Gothic"/>
                <a:ea typeface="Century Gothic"/>
                <a:cs typeface="Century Gothic"/>
                <a:sym typeface="Century Gothic"/>
              </a:defRPr>
            </a:lvl6pPr>
            <a:lvl7pPr marL="0" marR="0" lvl="6" indent="0" algn="r" rtl="0">
              <a:spcBef>
                <a:spcPts val="0"/>
              </a:spcBef>
              <a:buNone/>
              <a:defRPr sz="2100" b="0" i="0" u="none" strike="noStrike" cap="none">
                <a:solidFill>
                  <a:schemeClr val="accent1"/>
                </a:solidFill>
                <a:latin typeface="Century Gothic"/>
                <a:ea typeface="Century Gothic"/>
                <a:cs typeface="Century Gothic"/>
                <a:sym typeface="Century Gothic"/>
              </a:defRPr>
            </a:lvl7pPr>
            <a:lvl8pPr marL="0" marR="0" lvl="7" indent="0" algn="r" rtl="0">
              <a:spcBef>
                <a:spcPts val="0"/>
              </a:spcBef>
              <a:buNone/>
              <a:defRPr sz="2100" b="0" i="0" u="none" strike="noStrike" cap="none">
                <a:solidFill>
                  <a:schemeClr val="accent1"/>
                </a:solidFill>
                <a:latin typeface="Century Gothic"/>
                <a:ea typeface="Century Gothic"/>
                <a:cs typeface="Century Gothic"/>
                <a:sym typeface="Century Gothic"/>
              </a:defRPr>
            </a:lvl8pPr>
            <a:lvl9pPr marL="0" marR="0" lvl="8" indent="0" algn="r" rtl="0">
              <a:spcBef>
                <a:spcPts val="0"/>
              </a:spcBef>
              <a:buNone/>
              <a:defRPr sz="21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hyperlink" Target="http://drive.google.com/file/d/1wRd_K0CnTarYySJ3ujvnnZ1pkcKzVYom/view"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WJ7rtgaqcqAGUiA2ns-fgJ5wCHiHXiTl/view?usp=sharing"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hyperlink" Target="http://wiki.csie.ncku.edu.tw/embedded/PWM#introduction" TargetMode="External"/><Relationship Id="rId3" Type="http://schemas.openxmlformats.org/officeDocument/2006/relationships/hyperlink" Target="https://hackmd.io/@a20034294/mcu-lab8" TargetMode="External"/><Relationship Id="rId7" Type="http://schemas.openxmlformats.org/officeDocument/2006/relationships/hyperlink" Target="https://kknews.cc/zh-tw/news/xq2a8mo.html"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hyperlink" Target="https://www.youtube.com/watch?v=irxq3NuGcPA&amp;t=263s&amp;ab_channel=NuvotonNuMicro" TargetMode="External"/><Relationship Id="rId5" Type="http://schemas.openxmlformats.org/officeDocument/2006/relationships/hyperlink" Target="https://www.youtube.com/watch?v=VmsyIUsSV7g&amp;t=1050s" TargetMode="External"/><Relationship Id="rId4" Type="http://schemas.openxmlformats.org/officeDocument/2006/relationships/hyperlink" Target="https://www.cnblogs.com/biglucky/p/4894982.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ctrTitle"/>
          </p:nvPr>
        </p:nvSpPr>
        <p:spPr>
          <a:xfrm>
            <a:off x="561775" y="756250"/>
            <a:ext cx="7591800" cy="872400"/>
          </a:xfrm>
          <a:prstGeom prst="rect">
            <a:avLst/>
          </a:prstGeom>
          <a:noFill/>
          <a:ln>
            <a:noFill/>
          </a:ln>
        </p:spPr>
        <p:txBody>
          <a:bodyPr spcFirstLastPara="1" wrap="square" lIns="68575" tIns="34275" rIns="68575" bIns="0" anchor="b" anchorCtr="0">
            <a:normAutofit/>
          </a:bodyPr>
          <a:lstStyle/>
          <a:p>
            <a:pPr marL="2743200" lvl="0" indent="457200" algn="l" rtl="0">
              <a:lnSpc>
                <a:spcPct val="90000"/>
              </a:lnSpc>
              <a:spcBef>
                <a:spcPts val="0"/>
              </a:spcBef>
              <a:spcAft>
                <a:spcPts val="0"/>
              </a:spcAft>
              <a:buClr>
                <a:schemeClr val="dk1"/>
              </a:buClr>
              <a:buSzPts val="5000"/>
              <a:buFont typeface="Calibri"/>
              <a:buNone/>
            </a:pPr>
            <a:r>
              <a:rPr lang="zh-TW" b="1">
                <a:latin typeface="Calibri"/>
                <a:ea typeface="Calibri"/>
                <a:cs typeface="Calibri"/>
                <a:sym typeface="Calibri"/>
              </a:rPr>
              <a:t>PWM</a:t>
            </a:r>
            <a:endParaRPr b="1">
              <a:latin typeface="Calibri"/>
              <a:ea typeface="Calibri"/>
              <a:cs typeface="Calibri"/>
              <a:sym typeface="Calibri"/>
            </a:endParaRPr>
          </a:p>
        </p:txBody>
      </p:sp>
      <p:sp>
        <p:nvSpPr>
          <p:cNvPr id="147" name="Google Shape;147;p25"/>
          <p:cNvSpPr txBox="1">
            <a:spLocks noGrp="1"/>
          </p:cNvSpPr>
          <p:nvPr>
            <p:ph type="subTitle" idx="1"/>
          </p:nvPr>
        </p:nvSpPr>
        <p:spPr>
          <a:xfrm>
            <a:off x="1118725" y="1628651"/>
            <a:ext cx="6477900" cy="2252400"/>
          </a:xfrm>
          <a:prstGeom prst="rect">
            <a:avLst/>
          </a:prstGeom>
          <a:noFill/>
          <a:ln>
            <a:noFill/>
          </a:ln>
        </p:spPr>
        <p:txBody>
          <a:bodyPr spcFirstLastPara="1" wrap="square" lIns="68575" tIns="68575" rIns="68575" bIns="68575" anchor="t" anchorCtr="0">
            <a:noAutofit/>
          </a:bodyPr>
          <a:lstStyle/>
          <a:p>
            <a:pPr marL="0" lvl="0" indent="0" algn="l" rtl="0">
              <a:lnSpc>
                <a:spcPct val="120000"/>
              </a:lnSpc>
              <a:spcBef>
                <a:spcPts val="0"/>
              </a:spcBef>
              <a:spcAft>
                <a:spcPts val="0"/>
              </a:spcAft>
              <a:buSzPts val="1400"/>
              <a:buNone/>
            </a:pPr>
            <a:r>
              <a:rPr lang="zh-TW" sz="1800" b="1">
                <a:latin typeface="Calibri"/>
                <a:ea typeface="Calibri"/>
                <a:cs typeface="Calibri"/>
                <a:sym typeface="Calibri"/>
              </a:rPr>
              <a:t>Team 2</a:t>
            </a:r>
            <a:endParaRPr sz="1800" b="1"/>
          </a:p>
          <a:p>
            <a:pPr marL="0" lvl="0" indent="0" algn="l" rtl="0">
              <a:lnSpc>
                <a:spcPct val="120000"/>
              </a:lnSpc>
              <a:spcBef>
                <a:spcPts val="800"/>
              </a:spcBef>
              <a:spcAft>
                <a:spcPts val="0"/>
              </a:spcAft>
              <a:buSzPts val="1400"/>
              <a:buNone/>
            </a:pPr>
            <a:r>
              <a:rPr lang="zh-TW" sz="1800">
                <a:latin typeface="Calibri"/>
                <a:ea typeface="Calibri"/>
                <a:cs typeface="Calibri"/>
                <a:sym typeface="Calibri"/>
              </a:rPr>
              <a:t>409430016 </a:t>
            </a:r>
            <a:r>
              <a:rPr lang="zh-TW" sz="1800">
                <a:latin typeface="Candara"/>
                <a:ea typeface="Candara"/>
                <a:cs typeface="Candara"/>
                <a:sym typeface="Candara"/>
              </a:rPr>
              <a:t>吳彥澄</a:t>
            </a:r>
            <a:endParaRPr sz="1800">
              <a:latin typeface="Candara"/>
              <a:ea typeface="Candara"/>
              <a:cs typeface="Candara"/>
              <a:sym typeface="Candara"/>
            </a:endParaRPr>
          </a:p>
          <a:p>
            <a:pPr marL="0" lvl="0" indent="0" algn="l" rtl="0">
              <a:lnSpc>
                <a:spcPct val="130000"/>
              </a:lnSpc>
              <a:spcBef>
                <a:spcPts val="800"/>
              </a:spcBef>
              <a:spcAft>
                <a:spcPts val="0"/>
              </a:spcAft>
              <a:buSzPts val="1400"/>
              <a:buNone/>
            </a:pPr>
            <a:r>
              <a:rPr lang="zh-TW" sz="1800">
                <a:latin typeface="Calibri"/>
                <a:ea typeface="Calibri"/>
                <a:cs typeface="Calibri"/>
                <a:sym typeface="Calibri"/>
              </a:rPr>
              <a:t>409430030 </a:t>
            </a:r>
            <a:r>
              <a:rPr lang="zh-TW" sz="1800">
                <a:latin typeface="Candara"/>
                <a:ea typeface="Candara"/>
                <a:cs typeface="Candara"/>
                <a:sym typeface="Candara"/>
              </a:rPr>
              <a:t>翁佳煌</a:t>
            </a:r>
            <a:endParaRPr sz="1800">
              <a:latin typeface="Candara"/>
              <a:ea typeface="Candara"/>
              <a:cs typeface="Candara"/>
              <a:sym typeface="Candara"/>
            </a:endParaRPr>
          </a:p>
          <a:p>
            <a:pPr marL="0" lvl="0" indent="0" algn="l" rtl="0">
              <a:lnSpc>
                <a:spcPct val="140000"/>
              </a:lnSpc>
              <a:spcBef>
                <a:spcPts val="800"/>
              </a:spcBef>
              <a:spcAft>
                <a:spcPts val="0"/>
              </a:spcAft>
              <a:buSzPts val="1400"/>
              <a:buNone/>
            </a:pPr>
            <a:r>
              <a:rPr lang="zh-TW" sz="1800">
                <a:latin typeface="Calibri"/>
                <a:ea typeface="Calibri"/>
                <a:cs typeface="Calibri"/>
                <a:sym typeface="Calibri"/>
              </a:rPr>
              <a:t>409430043 </a:t>
            </a:r>
            <a:r>
              <a:rPr lang="zh-TW" sz="1800">
                <a:latin typeface="Candara"/>
                <a:ea typeface="Candara"/>
                <a:cs typeface="Candara"/>
                <a:sym typeface="Candara"/>
              </a:rPr>
              <a:t>高司玹</a:t>
            </a:r>
            <a:endParaRPr sz="1800">
              <a:latin typeface="Candara"/>
              <a:ea typeface="Candara"/>
              <a:cs typeface="Candara"/>
              <a:sym typeface="Candara"/>
            </a:endParaRPr>
          </a:p>
          <a:p>
            <a:pPr marL="0" lvl="0" indent="0" algn="l" rtl="0">
              <a:lnSpc>
                <a:spcPct val="120000"/>
              </a:lnSpc>
              <a:spcBef>
                <a:spcPts val="800"/>
              </a:spcBef>
              <a:spcAft>
                <a:spcPts val="0"/>
              </a:spcAft>
              <a:buSzPts val="1400"/>
              <a:buNone/>
            </a:pPr>
            <a:r>
              <a:rPr lang="zh-TW" sz="1800">
                <a:latin typeface="Calibri"/>
                <a:ea typeface="Calibri"/>
                <a:cs typeface="Calibri"/>
                <a:sym typeface="Calibri"/>
              </a:rPr>
              <a:t>409235047 李柏凱</a:t>
            </a:r>
            <a:endParaRPr sz="1800"/>
          </a:p>
        </p:txBody>
      </p:sp>
      <p:sp>
        <p:nvSpPr>
          <p:cNvPr id="148" name="Google Shape;148;p25"/>
          <p:cNvSpPr txBox="1"/>
          <p:nvPr/>
        </p:nvSpPr>
        <p:spPr>
          <a:xfrm>
            <a:off x="5653378" y="3217931"/>
            <a:ext cx="2689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 y="-7"/>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sz="3300" b="1">
                <a:solidFill>
                  <a:srgbClr val="A61C00"/>
                </a:solidFill>
              </a:rPr>
              <a:t>PWM-Timer Operation</a:t>
            </a:r>
            <a:endParaRPr sz="3300" b="1">
              <a:solidFill>
                <a:srgbClr val="A61C00"/>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None/>
            </a:pPr>
            <a:endParaRPr b="1">
              <a:solidFill>
                <a:srgbClr val="191919"/>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None/>
            </a:pPr>
            <a:endParaRPr sz="3300" b="1">
              <a:solidFill>
                <a:srgbClr val="A61C00"/>
              </a:solidFill>
            </a:endParaRPr>
          </a:p>
        </p:txBody>
      </p:sp>
      <p:sp>
        <p:nvSpPr>
          <p:cNvPr id="212" name="Google Shape;212;p34"/>
          <p:cNvSpPr txBox="1"/>
          <p:nvPr/>
        </p:nvSpPr>
        <p:spPr>
          <a:xfrm>
            <a:off x="762600" y="931800"/>
            <a:ext cx="6116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213" name="Google Shape;213;p34"/>
          <p:cNvPicPr preferRelativeResize="0"/>
          <p:nvPr/>
        </p:nvPicPr>
        <p:blipFill>
          <a:blip r:embed="rId3">
            <a:alphaModFix/>
          </a:blip>
          <a:stretch>
            <a:fillRect/>
          </a:stretch>
        </p:blipFill>
        <p:spPr>
          <a:xfrm>
            <a:off x="1095863" y="794038"/>
            <a:ext cx="6952274" cy="3555425"/>
          </a:xfrm>
          <a:prstGeom prst="rect">
            <a:avLst/>
          </a:prstGeom>
          <a:noFill/>
          <a:ln>
            <a:noFill/>
          </a:ln>
        </p:spPr>
      </p:pic>
      <p:pic>
        <p:nvPicPr>
          <p:cNvPr id="214" name="Google Shape;214;p34"/>
          <p:cNvPicPr preferRelativeResize="0"/>
          <p:nvPr/>
        </p:nvPicPr>
        <p:blipFill rotWithShape="1">
          <a:blip r:embed="rId4">
            <a:alphaModFix/>
          </a:blip>
          <a:srcRect l="-7050" t="10542" r="7050" b="10542"/>
          <a:stretch/>
        </p:blipFill>
        <p:spPr>
          <a:xfrm>
            <a:off x="9384025" y="1900361"/>
            <a:ext cx="2806725" cy="1342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220" name="Google Shape;220;p35"/>
          <p:cNvPicPr preferRelativeResize="0"/>
          <p:nvPr/>
        </p:nvPicPr>
        <p:blipFill>
          <a:blip r:embed="rId3">
            <a:alphaModFix/>
          </a:blip>
          <a:stretch>
            <a:fillRect/>
          </a:stretch>
        </p:blipFill>
        <p:spPr>
          <a:xfrm>
            <a:off x="847700" y="715000"/>
            <a:ext cx="7579149" cy="396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226" name="Google Shape;226;p36"/>
          <p:cNvPicPr preferRelativeResize="0"/>
          <p:nvPr/>
        </p:nvPicPr>
        <p:blipFill>
          <a:blip r:embed="rId3">
            <a:alphaModFix/>
          </a:blip>
          <a:stretch>
            <a:fillRect/>
          </a:stretch>
        </p:blipFill>
        <p:spPr>
          <a:xfrm>
            <a:off x="1847125" y="0"/>
            <a:ext cx="5449750"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232" name="Google Shape;232;p37"/>
          <p:cNvPicPr preferRelativeResize="0"/>
          <p:nvPr/>
        </p:nvPicPr>
        <p:blipFill>
          <a:blip r:embed="rId3">
            <a:alphaModFix/>
          </a:blip>
          <a:stretch>
            <a:fillRect/>
          </a:stretch>
        </p:blipFill>
        <p:spPr>
          <a:xfrm>
            <a:off x="4572000" y="0"/>
            <a:ext cx="4080517" cy="5143500"/>
          </a:xfrm>
          <a:prstGeom prst="rect">
            <a:avLst/>
          </a:prstGeom>
          <a:noFill/>
          <a:ln>
            <a:noFill/>
          </a:ln>
        </p:spPr>
      </p:pic>
      <p:pic>
        <p:nvPicPr>
          <p:cNvPr id="233" name="Google Shape;233;p37"/>
          <p:cNvPicPr preferRelativeResize="0"/>
          <p:nvPr/>
        </p:nvPicPr>
        <p:blipFill>
          <a:blip r:embed="rId4">
            <a:alphaModFix/>
          </a:blip>
          <a:stretch>
            <a:fillRect/>
          </a:stretch>
        </p:blipFill>
        <p:spPr>
          <a:xfrm>
            <a:off x="498175" y="36316"/>
            <a:ext cx="3864171" cy="5070875"/>
          </a:xfrm>
          <a:prstGeom prst="rect">
            <a:avLst/>
          </a:prstGeom>
          <a:noFill/>
          <a:ln>
            <a:noFill/>
          </a:ln>
        </p:spPr>
      </p:pic>
      <p:sp>
        <p:nvSpPr>
          <p:cNvPr id="3" name="矩形 2">
            <a:extLst>
              <a:ext uri="{FF2B5EF4-FFF2-40B4-BE49-F238E27FC236}">
                <a16:creationId xmlns:a16="http://schemas.microsoft.com/office/drawing/2014/main" id="{8A825EF6-DB3A-1650-3255-6EC926B6AB3F}"/>
              </a:ext>
            </a:extLst>
          </p:cNvPr>
          <p:cNvSpPr/>
          <p:nvPr/>
        </p:nvSpPr>
        <p:spPr>
          <a:xfrm>
            <a:off x="1803400" y="4135120"/>
            <a:ext cx="1031240" cy="121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A8CF36C0-37F4-DE3E-8336-10FE0DA504CA}"/>
              </a:ext>
            </a:extLst>
          </p:cNvPr>
          <p:cNvSpPr/>
          <p:nvPr/>
        </p:nvSpPr>
        <p:spPr>
          <a:xfrm>
            <a:off x="5867400" y="4196080"/>
            <a:ext cx="1031240" cy="121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 y="-7"/>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sz="3300" b="1">
                <a:solidFill>
                  <a:srgbClr val="A61C00"/>
                </a:solidFill>
              </a:rPr>
              <a:t>PWM Double Buffering</a:t>
            </a:r>
            <a:endParaRPr sz="3300" b="1">
              <a:solidFill>
                <a:srgbClr val="A61C00"/>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None/>
            </a:pPr>
            <a:endParaRPr b="1">
              <a:solidFill>
                <a:srgbClr val="191919"/>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None/>
            </a:pPr>
            <a:endParaRPr sz="3300" b="1">
              <a:solidFill>
                <a:srgbClr val="A61C00"/>
              </a:solidFill>
            </a:endParaRPr>
          </a:p>
        </p:txBody>
      </p:sp>
      <p:sp>
        <p:nvSpPr>
          <p:cNvPr id="239" name="Google Shape;239;p38"/>
          <p:cNvSpPr txBox="1"/>
          <p:nvPr/>
        </p:nvSpPr>
        <p:spPr>
          <a:xfrm>
            <a:off x="762600" y="931800"/>
            <a:ext cx="611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240" name="Google Shape;240;p38"/>
          <p:cNvPicPr preferRelativeResize="0"/>
          <p:nvPr/>
        </p:nvPicPr>
        <p:blipFill>
          <a:blip r:embed="rId3">
            <a:alphaModFix/>
          </a:blip>
          <a:stretch>
            <a:fillRect/>
          </a:stretch>
        </p:blipFill>
        <p:spPr>
          <a:xfrm>
            <a:off x="568150" y="786900"/>
            <a:ext cx="8007699" cy="329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246" name="Google Shape;246;p39"/>
          <p:cNvPicPr preferRelativeResize="0"/>
          <p:nvPr/>
        </p:nvPicPr>
        <p:blipFill>
          <a:blip r:embed="rId3">
            <a:alphaModFix/>
          </a:blip>
          <a:stretch>
            <a:fillRect/>
          </a:stretch>
        </p:blipFill>
        <p:spPr>
          <a:xfrm>
            <a:off x="847700" y="648650"/>
            <a:ext cx="7202400" cy="4270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0"/>
          <p:cNvSpPr txBox="1">
            <a:spLocks noGrp="1"/>
          </p:cNvSpPr>
          <p:nvPr>
            <p:ph type="title"/>
          </p:nvPr>
        </p:nvSpPr>
        <p:spPr>
          <a:xfrm>
            <a:off x="3" y="-7"/>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sz="3300" b="1" dirty="0">
                <a:solidFill>
                  <a:srgbClr val="A61C00"/>
                </a:solidFill>
              </a:rPr>
              <a:t>Dead-Zone Gnerator</a:t>
            </a:r>
            <a:endParaRPr sz="3300" b="1" dirty="0">
              <a:solidFill>
                <a:srgbClr val="A61C00"/>
              </a:solidFill>
            </a:endParaRPr>
          </a:p>
          <a:p>
            <a:pPr marL="0" lvl="0" indent="0" algn="l" rtl="0">
              <a:spcBef>
                <a:spcPts val="0"/>
              </a:spcBef>
              <a:spcAft>
                <a:spcPts val="0"/>
              </a:spcAft>
              <a:buNone/>
            </a:pPr>
            <a:endParaRPr sz="3300" b="1" dirty="0">
              <a:solidFill>
                <a:srgbClr val="A61C00"/>
              </a:solidFill>
            </a:endParaRPr>
          </a:p>
          <a:p>
            <a:pPr marL="0" lvl="0" indent="0" algn="l" rtl="0">
              <a:spcBef>
                <a:spcPts val="0"/>
              </a:spcBef>
              <a:spcAft>
                <a:spcPts val="0"/>
              </a:spcAft>
              <a:buNone/>
            </a:pPr>
            <a:endParaRPr b="1" dirty="0">
              <a:solidFill>
                <a:srgbClr val="191919"/>
              </a:solidFill>
            </a:endParaRPr>
          </a:p>
          <a:p>
            <a:pPr marL="0" lvl="0" indent="0" algn="l" rtl="0">
              <a:spcBef>
                <a:spcPts val="0"/>
              </a:spcBef>
              <a:spcAft>
                <a:spcPts val="0"/>
              </a:spcAft>
              <a:buNone/>
            </a:pPr>
            <a:endParaRPr sz="3300" b="1" dirty="0">
              <a:solidFill>
                <a:srgbClr val="A61C00"/>
              </a:solidFill>
            </a:endParaRPr>
          </a:p>
          <a:p>
            <a:pPr marL="0" lvl="0" indent="0" algn="l" rtl="0">
              <a:spcBef>
                <a:spcPts val="0"/>
              </a:spcBef>
              <a:spcAft>
                <a:spcPts val="0"/>
              </a:spcAft>
              <a:buNone/>
            </a:pPr>
            <a:endParaRPr sz="3300" b="1" dirty="0">
              <a:solidFill>
                <a:srgbClr val="A61C00"/>
              </a:solidFill>
            </a:endParaRPr>
          </a:p>
          <a:p>
            <a:pPr marL="0" lvl="0" indent="0" algn="l" rtl="0">
              <a:spcBef>
                <a:spcPts val="0"/>
              </a:spcBef>
              <a:spcAft>
                <a:spcPts val="0"/>
              </a:spcAft>
              <a:buNone/>
            </a:pPr>
            <a:endParaRPr sz="3300" b="1" dirty="0">
              <a:solidFill>
                <a:srgbClr val="A61C00"/>
              </a:solidFill>
            </a:endParaRPr>
          </a:p>
        </p:txBody>
      </p:sp>
      <p:sp>
        <p:nvSpPr>
          <p:cNvPr id="252" name="Google Shape;252;p40"/>
          <p:cNvSpPr txBox="1"/>
          <p:nvPr/>
        </p:nvSpPr>
        <p:spPr>
          <a:xfrm>
            <a:off x="795550" y="1668175"/>
            <a:ext cx="6116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a:latin typeface="Century Gothic"/>
                <a:ea typeface="Century Gothic"/>
                <a:cs typeface="Century Gothic"/>
                <a:sym typeface="Century Gothic"/>
              </a:rPr>
              <a:t>'</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253" name="Google Shape;253;p40"/>
          <p:cNvPicPr preferRelativeResize="0"/>
          <p:nvPr/>
        </p:nvPicPr>
        <p:blipFill>
          <a:blip r:embed="rId3">
            <a:alphaModFix/>
          </a:blip>
          <a:stretch>
            <a:fillRect/>
          </a:stretch>
        </p:blipFill>
        <p:spPr>
          <a:xfrm>
            <a:off x="565501" y="786900"/>
            <a:ext cx="8186749" cy="3212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3" y="-7"/>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sz="3300" b="1">
                <a:solidFill>
                  <a:srgbClr val="A61C00"/>
                </a:solidFill>
              </a:rPr>
              <a:t>Capture Function Features</a:t>
            </a:r>
            <a:endParaRPr sz="3300" b="1">
              <a:solidFill>
                <a:srgbClr val="A61C00"/>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Clr>
                <a:schemeClr val="dk1"/>
              </a:buClr>
              <a:buSzPct val="33333"/>
              <a:buFont typeface="Arial"/>
              <a:buNone/>
            </a:pPr>
            <a:endParaRPr sz="3300" b="1">
              <a:solidFill>
                <a:srgbClr val="A61C00"/>
              </a:solidFill>
            </a:endParaRPr>
          </a:p>
        </p:txBody>
      </p:sp>
      <p:sp>
        <p:nvSpPr>
          <p:cNvPr id="259" name="Google Shape;259;p41"/>
          <p:cNvSpPr txBox="1"/>
          <p:nvPr/>
        </p:nvSpPr>
        <p:spPr>
          <a:xfrm>
            <a:off x="63150" y="786900"/>
            <a:ext cx="9017700" cy="402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dirty="0">
                <a:solidFill>
                  <a:schemeClr val="dk1"/>
                </a:solidFill>
              </a:rPr>
              <a:t>功能:</a:t>
            </a:r>
            <a:endParaRPr sz="2400" b="1" dirty="0">
              <a:solidFill>
                <a:schemeClr val="dk1"/>
              </a:solidFill>
            </a:endParaRPr>
          </a:p>
          <a:p>
            <a:pPr marL="0" lvl="0" indent="0" algn="l" rtl="0">
              <a:spcBef>
                <a:spcPts val="0"/>
              </a:spcBef>
              <a:spcAft>
                <a:spcPts val="0"/>
              </a:spcAft>
              <a:buNone/>
            </a:pPr>
            <a:r>
              <a:rPr lang="zh-TW" sz="2400" dirty="0">
                <a:solidFill>
                  <a:schemeClr val="dk1"/>
                </a:solidFill>
              </a:rPr>
              <a:t>測量輸入波形的高電位時間、PWM period 及 duty cycle等等</a:t>
            </a:r>
            <a:endParaRPr sz="2400" dirty="0">
              <a:solidFill>
                <a:schemeClr val="dk1"/>
              </a:solidFill>
            </a:endParaRPr>
          </a:p>
          <a:p>
            <a:pPr marL="0" lvl="0" indent="0" algn="l" rtl="0">
              <a:spcBef>
                <a:spcPts val="0"/>
              </a:spcBef>
              <a:spcAft>
                <a:spcPts val="0"/>
              </a:spcAft>
              <a:buClr>
                <a:schemeClr val="dk1"/>
              </a:buClr>
              <a:buSzPts val="1100"/>
              <a:buFont typeface="Arial"/>
              <a:buNone/>
            </a:pPr>
            <a:endParaRPr sz="2400" dirty="0">
              <a:solidFill>
                <a:schemeClr val="dk1"/>
              </a:solidFill>
            </a:endParaRPr>
          </a:p>
          <a:p>
            <a:pPr marL="0" lvl="0" indent="0" algn="l" rtl="0">
              <a:lnSpc>
                <a:spcPct val="90000"/>
              </a:lnSpc>
              <a:spcBef>
                <a:spcPts val="0"/>
              </a:spcBef>
              <a:spcAft>
                <a:spcPts val="0"/>
              </a:spcAft>
              <a:buNone/>
            </a:pPr>
            <a:r>
              <a:rPr lang="zh-TW" sz="2400" dirty="0">
                <a:solidFill>
                  <a:srgbClr val="191919"/>
                </a:solidFill>
                <a:latin typeface="Century Gothic"/>
                <a:ea typeface="Century Gothic"/>
                <a:cs typeface="Century Gothic"/>
                <a:sym typeface="Century Gothic"/>
              </a:rPr>
              <a:t>When input channel has a rising transition 	→ 	CRLR</a:t>
            </a:r>
            <a:endParaRPr sz="2400"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400"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zh-TW" sz="2400" dirty="0">
                <a:solidFill>
                  <a:srgbClr val="191919"/>
                </a:solidFill>
                <a:latin typeface="Century Gothic"/>
                <a:ea typeface="Century Gothic"/>
                <a:cs typeface="Century Gothic"/>
                <a:sym typeface="Century Gothic"/>
              </a:rPr>
              <a:t>When input channel has a falling transition	→	CFLR </a:t>
            </a:r>
            <a:endParaRPr sz="2400"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400" b="1"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400" b="1"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400" b="1" dirty="0">
              <a:solidFill>
                <a:srgbClr val="19191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2400" b="1" dirty="0">
              <a:solidFill>
                <a:srgbClr val="191919"/>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2400" b="1" dirty="0">
              <a:solidFill>
                <a:srgbClr val="191919"/>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3" y="-7"/>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sz="3300" b="1">
                <a:solidFill>
                  <a:srgbClr val="A61C00"/>
                </a:solidFill>
              </a:rPr>
              <a:t>Capture Operation</a:t>
            </a:r>
            <a:endParaRPr sz="3300" b="1">
              <a:solidFill>
                <a:srgbClr val="A61C00"/>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None/>
            </a:pPr>
            <a:endParaRPr b="1">
              <a:solidFill>
                <a:srgbClr val="191919"/>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None/>
            </a:pPr>
            <a:endParaRPr sz="3300" b="1">
              <a:solidFill>
                <a:srgbClr val="A61C00"/>
              </a:solidFill>
            </a:endParaRPr>
          </a:p>
          <a:p>
            <a:pPr marL="0" lvl="0" indent="0" algn="l" rtl="0">
              <a:spcBef>
                <a:spcPts val="0"/>
              </a:spcBef>
              <a:spcAft>
                <a:spcPts val="0"/>
              </a:spcAft>
              <a:buNone/>
            </a:pPr>
            <a:endParaRPr sz="3300" b="1">
              <a:solidFill>
                <a:srgbClr val="A61C00"/>
              </a:solidFill>
            </a:endParaRPr>
          </a:p>
        </p:txBody>
      </p:sp>
      <p:sp>
        <p:nvSpPr>
          <p:cNvPr id="279" name="Google Shape;279;p44"/>
          <p:cNvSpPr txBox="1"/>
          <p:nvPr/>
        </p:nvSpPr>
        <p:spPr>
          <a:xfrm>
            <a:off x="795550" y="1668175"/>
            <a:ext cx="6116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280" name="Google Shape;280;p44"/>
          <p:cNvPicPr preferRelativeResize="0"/>
          <p:nvPr/>
        </p:nvPicPr>
        <p:blipFill>
          <a:blip r:embed="rId3">
            <a:alphaModFix/>
          </a:blip>
          <a:stretch>
            <a:fillRect/>
          </a:stretch>
        </p:blipFill>
        <p:spPr>
          <a:xfrm>
            <a:off x="1575899" y="607675"/>
            <a:ext cx="5626499" cy="4181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265" name="Google Shape;265;p42"/>
          <p:cNvPicPr preferRelativeResize="0"/>
          <p:nvPr/>
        </p:nvPicPr>
        <p:blipFill rotWithShape="1">
          <a:blip r:embed="rId3">
            <a:alphaModFix/>
          </a:blip>
          <a:srcRect t="76031"/>
          <a:stretch/>
        </p:blipFill>
        <p:spPr>
          <a:xfrm>
            <a:off x="322300" y="2571750"/>
            <a:ext cx="8499400" cy="1619716"/>
          </a:xfrm>
          <a:prstGeom prst="rect">
            <a:avLst/>
          </a:prstGeom>
          <a:noFill/>
          <a:ln>
            <a:noFill/>
          </a:ln>
        </p:spPr>
      </p:pic>
      <p:pic>
        <p:nvPicPr>
          <p:cNvPr id="266" name="Google Shape;266;p42"/>
          <p:cNvPicPr preferRelativeResize="0"/>
          <p:nvPr/>
        </p:nvPicPr>
        <p:blipFill>
          <a:blip r:embed="rId4">
            <a:alphaModFix/>
          </a:blip>
          <a:stretch>
            <a:fillRect/>
          </a:stretch>
        </p:blipFill>
        <p:spPr>
          <a:xfrm>
            <a:off x="131850" y="1"/>
            <a:ext cx="8634101" cy="199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787324" y="619674"/>
            <a:ext cx="6464400" cy="4710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1"/>
              </a:buClr>
              <a:buSzPts val="2700"/>
              <a:buFont typeface="Century Gothic"/>
              <a:buNone/>
            </a:pPr>
            <a:r>
              <a:rPr lang="zh-TW" b="1"/>
              <a:t>Outline</a:t>
            </a:r>
            <a:endParaRPr b="1"/>
          </a:p>
        </p:txBody>
      </p:sp>
      <p:sp>
        <p:nvSpPr>
          <p:cNvPr id="155" name="Google Shape;155;p26"/>
          <p:cNvSpPr txBox="1">
            <a:spLocks noGrp="1"/>
          </p:cNvSpPr>
          <p:nvPr>
            <p:ph type="body" idx="1"/>
          </p:nvPr>
        </p:nvSpPr>
        <p:spPr>
          <a:xfrm>
            <a:off x="787325" y="1150226"/>
            <a:ext cx="7189800" cy="3166200"/>
          </a:xfrm>
          <a:prstGeom prst="rect">
            <a:avLst/>
          </a:prstGeom>
          <a:noFill/>
          <a:ln>
            <a:noFill/>
          </a:ln>
        </p:spPr>
        <p:txBody>
          <a:bodyPr spcFirstLastPara="1" wrap="square" lIns="68575" tIns="68575" rIns="68575" bIns="34275" anchor="t" anchorCtr="0">
            <a:noAutofit/>
          </a:bodyPr>
          <a:lstStyle/>
          <a:p>
            <a:pPr marL="215900" lvl="0" indent="-228600" algn="l" rtl="0">
              <a:lnSpc>
                <a:spcPct val="110000"/>
              </a:lnSpc>
              <a:spcBef>
                <a:spcPts val="0"/>
              </a:spcBef>
              <a:spcAft>
                <a:spcPts val="0"/>
              </a:spcAft>
              <a:buSzPts val="1600"/>
              <a:buFont typeface="Arial"/>
              <a:buChar char="•"/>
            </a:pPr>
            <a:r>
              <a:rPr lang="zh-TW" sz="1600" dirty="0"/>
              <a:t>PWM Introduction</a:t>
            </a:r>
            <a:endParaRPr sz="1600" dirty="0"/>
          </a:p>
          <a:p>
            <a:pPr marL="215900" lvl="0" indent="-228600" algn="l" rtl="0">
              <a:lnSpc>
                <a:spcPct val="110000"/>
              </a:lnSpc>
              <a:spcBef>
                <a:spcPts val="800"/>
              </a:spcBef>
              <a:spcAft>
                <a:spcPts val="0"/>
              </a:spcAft>
              <a:buSzPts val="1600"/>
              <a:buFont typeface="Arial"/>
              <a:buChar char="•"/>
            </a:pPr>
            <a:r>
              <a:rPr lang="zh-TW" sz="1600" dirty="0"/>
              <a:t>PWM Generator</a:t>
            </a:r>
            <a:endParaRPr sz="1600" dirty="0"/>
          </a:p>
          <a:p>
            <a:pPr marL="215900" lvl="0" indent="-228600" algn="l" rtl="0">
              <a:lnSpc>
                <a:spcPct val="110000"/>
              </a:lnSpc>
              <a:spcBef>
                <a:spcPts val="800"/>
              </a:spcBef>
              <a:spcAft>
                <a:spcPts val="0"/>
              </a:spcAft>
              <a:buSzPts val="1600"/>
              <a:buChar char="•"/>
            </a:pPr>
            <a:r>
              <a:rPr lang="zh-TW" sz="1600" dirty="0"/>
              <a:t>PWM mode</a:t>
            </a:r>
            <a:endParaRPr sz="1600" dirty="0"/>
          </a:p>
          <a:p>
            <a:pPr marL="215900" lvl="0" indent="-228600" algn="l" rtl="0">
              <a:lnSpc>
                <a:spcPct val="110000"/>
              </a:lnSpc>
              <a:spcBef>
                <a:spcPts val="800"/>
              </a:spcBef>
              <a:spcAft>
                <a:spcPts val="0"/>
              </a:spcAft>
              <a:buSzPts val="1600"/>
              <a:buChar char="•"/>
            </a:pPr>
            <a:r>
              <a:rPr lang="zh-TW" sz="1600" dirty="0"/>
              <a:t>PWM-Timer Operation</a:t>
            </a:r>
            <a:endParaRPr sz="1600" dirty="0"/>
          </a:p>
          <a:p>
            <a:pPr marL="215900" lvl="0" indent="-228600" algn="l" rtl="0">
              <a:lnSpc>
                <a:spcPct val="110000"/>
              </a:lnSpc>
              <a:spcBef>
                <a:spcPts val="800"/>
              </a:spcBef>
              <a:spcAft>
                <a:spcPts val="0"/>
              </a:spcAft>
              <a:buSzPts val="1600"/>
              <a:buChar char="•"/>
            </a:pPr>
            <a:r>
              <a:rPr lang="zh-TW" sz="1600" dirty="0"/>
              <a:t>PWM Double Buffering</a:t>
            </a:r>
            <a:endParaRPr sz="1600" dirty="0"/>
          </a:p>
          <a:p>
            <a:pPr marL="215900" lvl="0" indent="-228600" algn="l" rtl="0">
              <a:lnSpc>
                <a:spcPct val="110000"/>
              </a:lnSpc>
              <a:spcBef>
                <a:spcPts val="800"/>
              </a:spcBef>
              <a:spcAft>
                <a:spcPts val="0"/>
              </a:spcAft>
              <a:buSzPts val="1600"/>
              <a:buChar char="•"/>
            </a:pPr>
            <a:r>
              <a:rPr lang="zh-TW" sz="1600" dirty="0"/>
              <a:t>Dead-Zone Gnerator</a:t>
            </a:r>
            <a:endParaRPr sz="1600" dirty="0"/>
          </a:p>
          <a:p>
            <a:pPr marL="215900" lvl="0" indent="-228600" algn="l" rtl="0">
              <a:lnSpc>
                <a:spcPct val="110000"/>
              </a:lnSpc>
              <a:spcBef>
                <a:spcPts val="800"/>
              </a:spcBef>
              <a:spcAft>
                <a:spcPts val="0"/>
              </a:spcAft>
              <a:buSzPts val="1600"/>
              <a:buChar char="•"/>
            </a:pPr>
            <a:r>
              <a:rPr lang="zh-TW" sz="1600" dirty="0"/>
              <a:t>Capture Function Features</a:t>
            </a:r>
            <a:endParaRPr sz="1600" dirty="0"/>
          </a:p>
          <a:p>
            <a:pPr marL="215900" lvl="0" indent="-228600" algn="l" rtl="0">
              <a:lnSpc>
                <a:spcPct val="110000"/>
              </a:lnSpc>
              <a:spcBef>
                <a:spcPts val="800"/>
              </a:spcBef>
              <a:spcAft>
                <a:spcPts val="0"/>
              </a:spcAft>
              <a:buSzPts val="1600"/>
              <a:buFont typeface="Arial"/>
              <a:buChar char="•"/>
            </a:pPr>
            <a:r>
              <a:rPr lang="zh-TW" sz="1600" dirty="0"/>
              <a:t>Breathe Light demo</a:t>
            </a:r>
            <a:endParaRPr sz="1600" dirty="0"/>
          </a:p>
          <a:p>
            <a:pPr marL="215900" lvl="0" indent="-228600" algn="l" rtl="0">
              <a:lnSpc>
                <a:spcPct val="110000"/>
              </a:lnSpc>
              <a:spcBef>
                <a:spcPts val="800"/>
              </a:spcBef>
              <a:spcAft>
                <a:spcPts val="0"/>
              </a:spcAft>
              <a:buSzPts val="1600"/>
              <a:buFont typeface="Arial"/>
              <a:buChar char="•"/>
            </a:pPr>
            <a:r>
              <a:rPr lang="zh-TW" sz="1600" dirty="0"/>
              <a:t>參考資料</a:t>
            </a:r>
            <a:endParaRPr sz="1600" dirty="0"/>
          </a:p>
        </p:txBody>
      </p:sp>
      <p:cxnSp>
        <p:nvCxnSpPr>
          <p:cNvPr id="156" name="Google Shape;156;p26"/>
          <p:cNvCxnSpPr/>
          <p:nvPr/>
        </p:nvCxnSpPr>
        <p:spPr>
          <a:xfrm>
            <a:off x="577470" y="1090670"/>
            <a:ext cx="7609500"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272" name="Google Shape;272;p43"/>
          <p:cNvPicPr preferRelativeResize="0"/>
          <p:nvPr/>
        </p:nvPicPr>
        <p:blipFill>
          <a:blip r:embed="rId3">
            <a:alphaModFix/>
          </a:blip>
          <a:stretch>
            <a:fillRect/>
          </a:stretch>
        </p:blipFill>
        <p:spPr>
          <a:xfrm>
            <a:off x="0" y="0"/>
            <a:ext cx="4498251" cy="5143501"/>
          </a:xfrm>
          <a:prstGeom prst="rect">
            <a:avLst/>
          </a:prstGeom>
          <a:noFill/>
          <a:ln>
            <a:noFill/>
          </a:ln>
        </p:spPr>
      </p:pic>
      <p:pic>
        <p:nvPicPr>
          <p:cNvPr id="273" name="Google Shape;273;p43"/>
          <p:cNvPicPr preferRelativeResize="0"/>
          <p:nvPr/>
        </p:nvPicPr>
        <p:blipFill>
          <a:blip r:embed="rId4">
            <a:alphaModFix/>
          </a:blip>
          <a:stretch>
            <a:fillRect/>
          </a:stretch>
        </p:blipFill>
        <p:spPr>
          <a:xfrm>
            <a:off x="4498250" y="0"/>
            <a:ext cx="4645749"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45"/>
          <p:cNvSpPr txBox="1"/>
          <p:nvPr/>
        </p:nvSpPr>
        <p:spPr>
          <a:xfrm>
            <a:off x="0" y="0"/>
            <a:ext cx="6849600" cy="64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TW" sz="3300" b="1">
                <a:solidFill>
                  <a:srgbClr val="A61C00"/>
                </a:solidFill>
                <a:latin typeface="Century Gothic"/>
                <a:ea typeface="Century Gothic"/>
                <a:cs typeface="Century Gothic"/>
                <a:sym typeface="Century Gothic"/>
              </a:rPr>
              <a:t>PWM example:Breathe Light</a:t>
            </a:r>
            <a:endParaRPr sz="2300" b="1">
              <a:solidFill>
                <a:srgbClr val="0F0F0F"/>
              </a:solidFill>
              <a:highlight>
                <a:srgbClr val="FFFFFF"/>
              </a:highlight>
            </a:endParaRPr>
          </a:p>
        </p:txBody>
      </p:sp>
      <p:pic>
        <p:nvPicPr>
          <p:cNvPr id="287" name="Google Shape;287;p45" title="993a9005-818f-4590-b743-522827cfba6e.mp4">
            <a:hlinkClick r:id="rId3"/>
          </p:cNvPr>
          <p:cNvPicPr preferRelativeResize="0"/>
          <p:nvPr/>
        </p:nvPicPr>
        <p:blipFill>
          <a:blip r:embed="rId4">
            <a:alphaModFix/>
          </a:blip>
          <a:stretch>
            <a:fillRect/>
          </a:stretch>
        </p:blipFill>
        <p:spPr>
          <a:xfrm>
            <a:off x="1449453" y="641700"/>
            <a:ext cx="5926276" cy="444470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u="sng">
                <a:solidFill>
                  <a:schemeClr val="hlink"/>
                </a:solidFill>
                <a:hlinkClick r:id="rId3"/>
              </a:rPr>
              <a:t>https://drive.google.com/file/d/1WJ7rtgaqcqAGUiA2ns-fgJ5wCHiHXiTl/view?usp=sharing</a:t>
            </a: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7"/>
          <p:cNvSpPr txBox="1"/>
          <p:nvPr/>
        </p:nvSpPr>
        <p:spPr>
          <a:xfrm>
            <a:off x="1255059" y="1326776"/>
            <a:ext cx="6149700" cy="284700"/>
          </a:xfrm>
          <a:prstGeom prst="rect">
            <a:avLst/>
          </a:prstGeom>
          <a:noFill/>
          <a:ln>
            <a:noFill/>
          </a:ln>
        </p:spPr>
        <p:txBody>
          <a:bodyPr spcFirstLastPara="1" wrap="square" lIns="68575" tIns="34275" rIns="68575" bIns="34275" anchor="t" anchorCtr="0">
            <a:spAutoFit/>
          </a:bodyPr>
          <a:lstStyle/>
          <a:p>
            <a:pPr marL="215900" marR="0" lvl="0" indent="-127000" algn="l" rtl="0">
              <a:spcBef>
                <a:spcPts val="0"/>
              </a:spcBef>
              <a:spcAft>
                <a:spcPts val="0"/>
              </a:spcAft>
              <a:buClr>
                <a:schemeClr val="dk1"/>
              </a:buClr>
              <a:buSzPts val="1400"/>
              <a:buFont typeface="Arial"/>
              <a:buNone/>
            </a:pPr>
            <a:endParaRPr sz="1400">
              <a:solidFill>
                <a:schemeClr val="dk1"/>
              </a:solidFill>
              <a:latin typeface="Century Gothic"/>
              <a:ea typeface="Century Gothic"/>
              <a:cs typeface="Century Gothic"/>
              <a:sym typeface="Century Gothic"/>
            </a:endParaRPr>
          </a:p>
        </p:txBody>
      </p:sp>
      <p:pic>
        <p:nvPicPr>
          <p:cNvPr id="298" name="Google Shape;298;p47"/>
          <p:cNvPicPr preferRelativeResize="0"/>
          <p:nvPr/>
        </p:nvPicPr>
        <p:blipFill>
          <a:blip r:embed="rId3">
            <a:alphaModFix/>
          </a:blip>
          <a:stretch>
            <a:fillRect/>
          </a:stretch>
        </p:blipFill>
        <p:spPr>
          <a:xfrm>
            <a:off x="147475" y="70375"/>
            <a:ext cx="8498774" cy="4946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304" name="Google Shape;304;p48"/>
          <p:cNvPicPr preferRelativeResize="0"/>
          <p:nvPr/>
        </p:nvPicPr>
        <p:blipFill rotWithShape="1">
          <a:blip r:embed="rId3">
            <a:alphaModFix/>
          </a:blip>
          <a:srcRect r="30910"/>
          <a:stretch/>
        </p:blipFill>
        <p:spPr>
          <a:xfrm>
            <a:off x="0" y="1359975"/>
            <a:ext cx="9144001" cy="2043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310" name="Google Shape;310;p49"/>
          <p:cNvPicPr preferRelativeResize="0"/>
          <p:nvPr/>
        </p:nvPicPr>
        <p:blipFill>
          <a:blip r:embed="rId3">
            <a:alphaModFix/>
          </a:blip>
          <a:stretch>
            <a:fillRect/>
          </a:stretch>
        </p:blipFill>
        <p:spPr>
          <a:xfrm>
            <a:off x="1763950" y="0"/>
            <a:ext cx="5369925"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title"/>
          </p:nvPr>
        </p:nvSpPr>
        <p:spPr>
          <a:xfrm>
            <a:off x="847703" y="714993"/>
            <a:ext cx="7202400" cy="4953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400"/>
              <a:buFont typeface="Century Gothic"/>
              <a:buNone/>
            </a:pPr>
            <a:r>
              <a:rPr lang="zh-TW"/>
              <a:t>資料來源</a:t>
            </a:r>
            <a:endParaRPr/>
          </a:p>
        </p:txBody>
      </p:sp>
      <p:sp>
        <p:nvSpPr>
          <p:cNvPr id="316" name="Google Shape;316;p50"/>
          <p:cNvSpPr txBox="1"/>
          <p:nvPr/>
        </p:nvSpPr>
        <p:spPr>
          <a:xfrm>
            <a:off x="1124075" y="1210300"/>
            <a:ext cx="6149700" cy="2439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215900" marR="0" lvl="0" indent="-196850" algn="l" rtl="0">
              <a:spcBef>
                <a:spcPts val="0"/>
              </a:spcBef>
              <a:spcAft>
                <a:spcPts val="0"/>
              </a:spcAft>
              <a:buClr>
                <a:schemeClr val="dk1"/>
              </a:buClr>
              <a:buSzPts val="1100"/>
              <a:buFont typeface="Century Gothic"/>
              <a:buChar char="•"/>
            </a:pPr>
            <a:r>
              <a:rPr lang="zh-TW">
                <a:solidFill>
                  <a:schemeClr val="dk1"/>
                </a:solidFill>
                <a:latin typeface="Century Gothic"/>
                <a:ea typeface="Century Gothic"/>
                <a:cs typeface="Century Gothic"/>
                <a:sym typeface="Century Gothic"/>
              </a:rPr>
              <a:t>NuMicroNUC130/NUC140 Menu</a:t>
            </a:r>
            <a:endParaRPr>
              <a:solidFill>
                <a:schemeClr val="dk1"/>
              </a:solidFill>
              <a:latin typeface="Century Gothic"/>
              <a:ea typeface="Century Gothic"/>
              <a:cs typeface="Century Gothic"/>
              <a:sym typeface="Century Gothic"/>
            </a:endParaRPr>
          </a:p>
          <a:p>
            <a:pPr marL="215900" marR="0" lvl="0" indent="-196850" algn="l" rtl="0">
              <a:spcBef>
                <a:spcPts val="0"/>
              </a:spcBef>
              <a:spcAft>
                <a:spcPts val="0"/>
              </a:spcAft>
              <a:buClr>
                <a:schemeClr val="dk1"/>
              </a:buClr>
              <a:buSzPts val="1100"/>
              <a:buFont typeface="Century Gothic"/>
              <a:buChar char="•"/>
            </a:pPr>
            <a:r>
              <a:rPr lang="zh-TW" u="sng">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https://hackmd.io/@a20034294/mcu-lab8</a:t>
            </a:r>
            <a:endParaRPr>
              <a:solidFill>
                <a:schemeClr val="dk1"/>
              </a:solidFill>
              <a:latin typeface="Century Gothic"/>
              <a:ea typeface="Century Gothic"/>
              <a:cs typeface="Century Gothic"/>
              <a:sym typeface="Century Gothic"/>
            </a:endParaRPr>
          </a:p>
          <a:p>
            <a:pPr marL="215900" marR="0" lvl="0" indent="-196850" algn="l" rtl="0">
              <a:spcBef>
                <a:spcPts val="0"/>
              </a:spcBef>
              <a:spcAft>
                <a:spcPts val="0"/>
              </a:spcAft>
              <a:buClr>
                <a:schemeClr val="dk1"/>
              </a:buClr>
              <a:buSzPts val="1100"/>
              <a:buFont typeface="Century Gothic"/>
              <a:buChar char="•"/>
            </a:pPr>
            <a:r>
              <a:rPr lang="zh-TW" u="sng">
                <a:solidFill>
                  <a:schemeClr val="dk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https://www.cnblogs.com/biglucky/p/4894982.html</a:t>
            </a:r>
            <a:endParaRPr>
              <a:solidFill>
                <a:schemeClr val="dk1"/>
              </a:solidFill>
            </a:endParaRPr>
          </a:p>
          <a:p>
            <a:pPr marL="215900" marR="0" lvl="0" indent="-196850" algn="l" rtl="0">
              <a:spcBef>
                <a:spcPts val="0"/>
              </a:spcBef>
              <a:spcAft>
                <a:spcPts val="0"/>
              </a:spcAft>
              <a:buClr>
                <a:schemeClr val="dk1"/>
              </a:buClr>
              <a:buSzPts val="1100"/>
              <a:buFont typeface="Century Gothic"/>
              <a:buChar char="•"/>
            </a:pPr>
            <a:r>
              <a:rPr lang="zh-TW" u="sng">
                <a:solidFill>
                  <a:schemeClr val="dk1"/>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https://www.youtube.com/watch?v=VmsyIUsSV7g&amp;t=1050s</a:t>
            </a:r>
            <a:endParaRPr>
              <a:solidFill>
                <a:schemeClr val="dk1"/>
              </a:solidFill>
            </a:endParaRPr>
          </a:p>
          <a:p>
            <a:pPr marL="215900" marR="0" lvl="0" indent="-196850" algn="l" rtl="0">
              <a:spcBef>
                <a:spcPts val="0"/>
              </a:spcBef>
              <a:spcAft>
                <a:spcPts val="0"/>
              </a:spcAft>
              <a:buClr>
                <a:schemeClr val="dk1"/>
              </a:buClr>
              <a:buSzPts val="1100"/>
              <a:buFont typeface="Century Gothic"/>
              <a:buChar char="•"/>
            </a:pPr>
            <a:r>
              <a:rPr lang="zh-TW" u="sng">
                <a:solidFill>
                  <a:schemeClr val="dk1"/>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https://www.youtube.com/watch?v=irxq3NuGcPA&amp;t=263s&amp;ab_channel=NuvotonNuMicro</a:t>
            </a:r>
            <a:endParaRPr>
              <a:solidFill>
                <a:schemeClr val="dk1"/>
              </a:solidFill>
            </a:endParaRPr>
          </a:p>
          <a:p>
            <a:pPr marL="215900" marR="0" lvl="0" indent="-196850" algn="l" rtl="0">
              <a:spcBef>
                <a:spcPts val="0"/>
              </a:spcBef>
              <a:spcAft>
                <a:spcPts val="0"/>
              </a:spcAft>
              <a:buClr>
                <a:schemeClr val="dk1"/>
              </a:buClr>
              <a:buSzPts val="1100"/>
              <a:buFont typeface="Century Gothic"/>
              <a:buChar char="•"/>
            </a:pPr>
            <a:r>
              <a:rPr lang="zh-TW" u="sng">
                <a:solidFill>
                  <a:schemeClr val="dk1"/>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https://kknews.cc/zh-tw/news/xq2a8mo.html</a:t>
            </a:r>
            <a:endParaRPr>
              <a:solidFill>
                <a:schemeClr val="dk1"/>
              </a:solidFill>
              <a:latin typeface="Century Gothic"/>
              <a:ea typeface="Century Gothic"/>
              <a:cs typeface="Century Gothic"/>
              <a:sym typeface="Century Gothic"/>
            </a:endParaRPr>
          </a:p>
          <a:p>
            <a:pPr marL="215900" marR="0" lvl="0" indent="-196850" algn="l" rtl="0">
              <a:spcBef>
                <a:spcPts val="0"/>
              </a:spcBef>
              <a:spcAft>
                <a:spcPts val="0"/>
              </a:spcAft>
              <a:buClr>
                <a:schemeClr val="dk1"/>
              </a:buClr>
              <a:buSzPts val="1100"/>
              <a:buFont typeface="Century Gothic"/>
              <a:buChar char="•"/>
            </a:pPr>
            <a:r>
              <a:rPr lang="zh-TW" u="sng">
                <a:solidFill>
                  <a:schemeClr val="dk1"/>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http://wiki.csie.ncku.edu.tw/embedded/PWM#introduction</a:t>
            </a:r>
            <a:endParaRPr>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215900" marR="0" lvl="0" indent="-127000" algn="l" rtl="0">
              <a:spcBef>
                <a:spcPts val="0"/>
              </a:spcBef>
              <a:spcAft>
                <a:spcPts val="0"/>
              </a:spcAft>
              <a:buClr>
                <a:schemeClr val="dk1"/>
              </a:buClr>
              <a:buSzPts val="1400"/>
              <a:buFont typeface="Arial"/>
              <a:buNone/>
            </a:pP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1" y="0"/>
            <a:ext cx="3637800" cy="7869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90000"/>
              </a:lnSpc>
              <a:spcBef>
                <a:spcPts val="0"/>
              </a:spcBef>
              <a:spcAft>
                <a:spcPts val="0"/>
              </a:spcAft>
              <a:buClr>
                <a:schemeClr val="dk1"/>
              </a:buClr>
              <a:buSzPct val="72000"/>
              <a:buFont typeface="Century Gothic"/>
              <a:buNone/>
            </a:pPr>
            <a:r>
              <a:rPr lang="zh-TW" sz="3333" b="1">
                <a:solidFill>
                  <a:srgbClr val="A61C00"/>
                </a:solidFill>
              </a:rPr>
              <a:t>PWM Introduction</a:t>
            </a:r>
            <a:endParaRPr sz="3333" b="1">
              <a:solidFill>
                <a:srgbClr val="A61C00"/>
              </a:solidFill>
            </a:endParaRPr>
          </a:p>
          <a:p>
            <a:pPr marL="0" lvl="0" indent="0" algn="l" rtl="0">
              <a:lnSpc>
                <a:spcPct val="90000"/>
              </a:lnSpc>
              <a:spcBef>
                <a:spcPts val="0"/>
              </a:spcBef>
              <a:spcAft>
                <a:spcPts val="0"/>
              </a:spcAft>
              <a:buClr>
                <a:schemeClr val="dk1"/>
              </a:buClr>
              <a:buSzPct val="100000"/>
              <a:buFont typeface="Century Gothic"/>
              <a:buNone/>
            </a:pPr>
            <a:endParaRPr b="1">
              <a:solidFill>
                <a:srgbClr val="A61C00"/>
              </a:solidFill>
            </a:endParaRPr>
          </a:p>
        </p:txBody>
      </p:sp>
      <p:sp>
        <p:nvSpPr>
          <p:cNvPr id="163" name="Google Shape;163;p27"/>
          <p:cNvSpPr txBox="1"/>
          <p:nvPr/>
        </p:nvSpPr>
        <p:spPr>
          <a:xfrm>
            <a:off x="523575" y="1304400"/>
            <a:ext cx="3903600" cy="2534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zh-TW" sz="2000" dirty="0">
                <a:solidFill>
                  <a:schemeClr val="dk1"/>
                </a:solidFill>
                <a:latin typeface="Corbel"/>
                <a:ea typeface="Corbel"/>
                <a:cs typeface="Corbel"/>
                <a:sym typeface="Corbel"/>
              </a:rPr>
              <a:t>Pulse Width Modulation。</a:t>
            </a:r>
            <a:endParaRPr sz="2000" dirty="0">
              <a:solidFill>
                <a:schemeClr val="dk1"/>
              </a:solidFill>
              <a:latin typeface="Corbel"/>
              <a:ea typeface="Corbel"/>
              <a:cs typeface="Corbel"/>
              <a:sym typeface="Corbel"/>
            </a:endParaRPr>
          </a:p>
          <a:p>
            <a:pPr marL="0" marR="0" lvl="0" indent="0" algn="l" rtl="0">
              <a:lnSpc>
                <a:spcPct val="120000"/>
              </a:lnSpc>
              <a:spcBef>
                <a:spcPts val="0"/>
              </a:spcBef>
              <a:spcAft>
                <a:spcPts val="0"/>
              </a:spcAft>
              <a:buNone/>
            </a:pPr>
            <a:r>
              <a:rPr lang="en-US" altLang="zh-TW" sz="2000" dirty="0">
                <a:solidFill>
                  <a:schemeClr val="dk1"/>
                </a:solidFill>
                <a:latin typeface="Corbel"/>
                <a:ea typeface="Corbel"/>
                <a:cs typeface="Corbel"/>
                <a:sym typeface="Corbel"/>
              </a:rPr>
              <a:t>—</a:t>
            </a:r>
            <a:r>
              <a:rPr lang="zh-TW" sz="2000" dirty="0">
                <a:solidFill>
                  <a:schemeClr val="dk1"/>
                </a:solidFill>
                <a:latin typeface="Corbel"/>
                <a:ea typeface="Corbel"/>
                <a:cs typeface="Corbel"/>
                <a:sym typeface="Corbel"/>
              </a:rPr>
              <a:t>高頻率</a:t>
            </a:r>
            <a:endParaRPr sz="2000" dirty="0">
              <a:solidFill>
                <a:schemeClr val="dk1"/>
              </a:solidFill>
              <a:latin typeface="Corbel"/>
              <a:ea typeface="Corbel"/>
              <a:cs typeface="Corbel"/>
              <a:sym typeface="Corbel"/>
            </a:endParaRPr>
          </a:p>
          <a:p>
            <a:pPr marL="0" marR="0" lvl="0" indent="0" algn="l" rtl="0">
              <a:lnSpc>
                <a:spcPct val="120000"/>
              </a:lnSpc>
              <a:spcBef>
                <a:spcPts val="0"/>
              </a:spcBef>
              <a:spcAft>
                <a:spcPts val="0"/>
              </a:spcAft>
              <a:buNone/>
            </a:pPr>
            <a:r>
              <a:rPr lang="en-US" altLang="zh-TW" sz="2000" dirty="0">
                <a:solidFill>
                  <a:schemeClr val="dk1"/>
                </a:solidFill>
                <a:latin typeface="Corbel"/>
                <a:ea typeface="Corbel"/>
                <a:cs typeface="Corbel"/>
                <a:sym typeface="Corbel"/>
              </a:rPr>
              <a:t>—</a:t>
            </a:r>
            <a:r>
              <a:rPr lang="zh-TW" sz="2000" dirty="0">
                <a:solidFill>
                  <a:schemeClr val="dk1"/>
                </a:solidFill>
                <a:latin typeface="Corbel"/>
                <a:ea typeface="Corbel"/>
                <a:cs typeface="Corbel"/>
                <a:sym typeface="Corbel"/>
              </a:rPr>
              <a:t>效率高</a:t>
            </a:r>
            <a:endParaRPr sz="2000" dirty="0">
              <a:solidFill>
                <a:schemeClr val="dk1"/>
              </a:solidFill>
              <a:latin typeface="Corbel"/>
              <a:ea typeface="Corbel"/>
              <a:cs typeface="Corbel"/>
              <a:sym typeface="Corbel"/>
            </a:endParaRPr>
          </a:p>
          <a:p>
            <a:pPr marL="0" marR="0" lvl="0" indent="0" algn="l" rtl="0">
              <a:lnSpc>
                <a:spcPct val="120000"/>
              </a:lnSpc>
              <a:spcBef>
                <a:spcPts val="0"/>
              </a:spcBef>
              <a:spcAft>
                <a:spcPts val="0"/>
              </a:spcAft>
              <a:buNone/>
            </a:pPr>
            <a:endParaRPr sz="2000" dirty="0">
              <a:solidFill>
                <a:schemeClr val="dk1"/>
              </a:solidFill>
              <a:latin typeface="Corbel"/>
              <a:ea typeface="Corbel"/>
              <a:cs typeface="Corbel"/>
              <a:sym typeface="Corbel"/>
            </a:endParaRPr>
          </a:p>
          <a:p>
            <a:pPr marL="0" marR="0" lvl="0" indent="0" algn="l" rtl="0">
              <a:lnSpc>
                <a:spcPct val="120000"/>
              </a:lnSpc>
              <a:spcBef>
                <a:spcPts val="0"/>
              </a:spcBef>
              <a:spcAft>
                <a:spcPts val="0"/>
              </a:spcAft>
              <a:buNone/>
            </a:pPr>
            <a:r>
              <a:rPr lang="zh-TW" sz="2000" b="1" dirty="0">
                <a:solidFill>
                  <a:schemeClr val="dk1"/>
                </a:solidFill>
                <a:latin typeface="Corbel"/>
                <a:ea typeface="Corbel"/>
                <a:cs typeface="Corbel"/>
                <a:sym typeface="Corbel"/>
              </a:rPr>
              <a:t>應用:</a:t>
            </a:r>
            <a:endParaRPr sz="2000" b="1" dirty="0">
              <a:solidFill>
                <a:schemeClr val="dk1"/>
              </a:solidFill>
              <a:latin typeface="Corbel"/>
              <a:ea typeface="Corbel"/>
              <a:cs typeface="Corbel"/>
              <a:sym typeface="Corbel"/>
            </a:endParaRPr>
          </a:p>
          <a:p>
            <a:pPr marL="0" marR="0" lvl="0" indent="0" algn="l" rtl="0">
              <a:lnSpc>
                <a:spcPct val="120000"/>
              </a:lnSpc>
              <a:spcBef>
                <a:spcPts val="0"/>
              </a:spcBef>
              <a:spcAft>
                <a:spcPts val="0"/>
              </a:spcAft>
              <a:buNone/>
            </a:pPr>
            <a:r>
              <a:rPr lang="zh-TW" sz="2000" dirty="0">
                <a:solidFill>
                  <a:schemeClr val="dk1"/>
                </a:solidFill>
                <a:latin typeface="Corbel"/>
                <a:ea typeface="Corbel"/>
                <a:cs typeface="Corbel"/>
                <a:sym typeface="Corbel"/>
              </a:rPr>
              <a:t>控制LED亮度強弱(呼吸燈)、</a:t>
            </a:r>
            <a:endParaRPr sz="2000" dirty="0">
              <a:solidFill>
                <a:schemeClr val="dk1"/>
              </a:solidFill>
              <a:latin typeface="Corbel"/>
              <a:ea typeface="Corbel"/>
              <a:cs typeface="Corbel"/>
              <a:sym typeface="Corbel"/>
            </a:endParaRPr>
          </a:p>
          <a:p>
            <a:pPr marL="0" marR="0" lvl="0" indent="0" algn="l" rtl="0">
              <a:lnSpc>
                <a:spcPct val="120000"/>
              </a:lnSpc>
              <a:spcBef>
                <a:spcPts val="0"/>
              </a:spcBef>
              <a:spcAft>
                <a:spcPts val="0"/>
              </a:spcAft>
              <a:buNone/>
            </a:pPr>
            <a:r>
              <a:rPr lang="zh-TW" sz="2000" dirty="0">
                <a:solidFill>
                  <a:schemeClr val="dk1"/>
                </a:solidFill>
                <a:latin typeface="Corbel"/>
                <a:ea typeface="Corbel"/>
                <a:cs typeface="Corbel"/>
                <a:sym typeface="Corbel"/>
              </a:rPr>
              <a:t>控制馬達轉速。</a:t>
            </a:r>
            <a:endParaRPr sz="2000" dirty="0">
              <a:solidFill>
                <a:schemeClr val="dk1"/>
              </a:solidFill>
              <a:latin typeface="Corbel"/>
              <a:ea typeface="Corbel"/>
              <a:cs typeface="Corbel"/>
              <a:sym typeface="Corbel"/>
            </a:endParaRPr>
          </a:p>
          <a:p>
            <a:pPr marL="0" marR="0" lvl="0" indent="0" algn="l" rtl="0">
              <a:lnSpc>
                <a:spcPct val="120000"/>
              </a:lnSpc>
              <a:spcBef>
                <a:spcPts val="800"/>
              </a:spcBef>
              <a:spcAft>
                <a:spcPts val="0"/>
              </a:spcAft>
              <a:buNone/>
            </a:pPr>
            <a:endParaRPr sz="2400" dirty="0">
              <a:solidFill>
                <a:schemeClr val="dk1"/>
              </a:solidFill>
              <a:latin typeface="Corbel"/>
              <a:ea typeface="Corbel"/>
              <a:cs typeface="Corbel"/>
              <a:sym typeface="Corbel"/>
            </a:endParaRPr>
          </a:p>
          <a:p>
            <a:pPr marL="457200" lvl="0" indent="0" algn="l" rtl="0">
              <a:spcBef>
                <a:spcPts val="0"/>
              </a:spcBef>
              <a:spcAft>
                <a:spcPts val="0"/>
              </a:spcAft>
              <a:buNone/>
            </a:pPr>
            <a:endParaRPr sz="3000" dirty="0">
              <a:solidFill>
                <a:schemeClr val="dk1"/>
              </a:solidFill>
              <a:latin typeface="Corbel"/>
              <a:ea typeface="Corbel"/>
              <a:cs typeface="Corbel"/>
              <a:sym typeface="Corbel"/>
            </a:endParaRPr>
          </a:p>
        </p:txBody>
      </p:sp>
      <p:pic>
        <p:nvPicPr>
          <p:cNvPr id="164" name="Google Shape;164;p27" descr="GIO`s Android Lab: 伺服馬達簡介"/>
          <p:cNvPicPr preferRelativeResize="0"/>
          <p:nvPr/>
        </p:nvPicPr>
        <p:blipFill rotWithShape="1">
          <a:blip r:embed="rId3">
            <a:alphaModFix/>
          </a:blip>
          <a:srcRect/>
          <a:stretch/>
        </p:blipFill>
        <p:spPr>
          <a:xfrm>
            <a:off x="3637800" y="1339427"/>
            <a:ext cx="5506199" cy="27901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 y="662500"/>
            <a:ext cx="7202400" cy="6387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400"/>
              <a:buFont typeface="Century Gothic"/>
              <a:buNone/>
            </a:pPr>
            <a:r>
              <a:rPr lang="zh-TW"/>
              <a:t>在NUC140的哪裡</a:t>
            </a:r>
            <a:endParaRPr/>
          </a:p>
        </p:txBody>
      </p:sp>
      <p:pic>
        <p:nvPicPr>
          <p:cNvPr id="171" name="Google Shape;171;p28"/>
          <p:cNvPicPr preferRelativeResize="0"/>
          <p:nvPr/>
        </p:nvPicPr>
        <p:blipFill rotWithShape="1">
          <a:blip r:embed="rId3">
            <a:alphaModFix/>
          </a:blip>
          <a:srcRect t="-8410" b="8410"/>
          <a:stretch/>
        </p:blipFill>
        <p:spPr>
          <a:xfrm>
            <a:off x="200949" y="1026725"/>
            <a:ext cx="4166827" cy="3364000"/>
          </a:xfrm>
          <a:prstGeom prst="rect">
            <a:avLst/>
          </a:prstGeom>
          <a:noFill/>
          <a:ln>
            <a:noFill/>
          </a:ln>
        </p:spPr>
      </p:pic>
      <p:sp>
        <p:nvSpPr>
          <p:cNvPr id="172" name="Google Shape;172;p28"/>
          <p:cNvSpPr txBox="1"/>
          <p:nvPr/>
        </p:nvSpPr>
        <p:spPr>
          <a:xfrm>
            <a:off x="9438602" y="1147716"/>
            <a:ext cx="19863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TW" sz="1400">
                <a:solidFill>
                  <a:schemeClr val="dk1"/>
                </a:solidFill>
                <a:latin typeface="Century Gothic"/>
                <a:ea typeface="Century Gothic"/>
                <a:cs typeface="Century Gothic"/>
                <a:sym typeface="Century Gothic"/>
              </a:rPr>
              <a:t>在GPA12~15</a:t>
            </a:r>
            <a:endParaRPr sz="1100"/>
          </a:p>
          <a:p>
            <a:pPr marL="0" marR="0" lvl="0" indent="0" algn="l" rtl="0">
              <a:spcBef>
                <a:spcPts val="0"/>
              </a:spcBef>
              <a:spcAft>
                <a:spcPts val="0"/>
              </a:spcAft>
              <a:buNone/>
            </a:pPr>
            <a:r>
              <a:rPr lang="zh-TW" sz="1400">
                <a:solidFill>
                  <a:schemeClr val="dk1"/>
                </a:solidFill>
                <a:latin typeface="Century Gothic"/>
                <a:ea typeface="Century Gothic"/>
                <a:cs typeface="Century Gothic"/>
                <a:sym typeface="Century Gothic"/>
              </a:rPr>
              <a:t>PWM0=GPA12</a:t>
            </a:r>
            <a:endParaRPr sz="1100"/>
          </a:p>
          <a:p>
            <a:pPr marL="0" marR="0" lvl="0" indent="0" algn="l" rtl="0">
              <a:spcBef>
                <a:spcPts val="0"/>
              </a:spcBef>
              <a:spcAft>
                <a:spcPts val="0"/>
              </a:spcAft>
              <a:buNone/>
            </a:pPr>
            <a:r>
              <a:rPr lang="zh-TW" sz="1400">
                <a:solidFill>
                  <a:schemeClr val="dk1"/>
                </a:solidFill>
                <a:latin typeface="Century Gothic"/>
                <a:ea typeface="Century Gothic"/>
                <a:cs typeface="Century Gothic"/>
                <a:sym typeface="Century Gothic"/>
              </a:rPr>
              <a:t>PWM1=GPA13</a:t>
            </a:r>
            <a:endParaRPr sz="1100"/>
          </a:p>
          <a:p>
            <a:pPr marL="0" marR="0" lvl="0" indent="0" algn="l" rtl="0">
              <a:spcBef>
                <a:spcPts val="0"/>
              </a:spcBef>
              <a:spcAft>
                <a:spcPts val="0"/>
              </a:spcAft>
              <a:buNone/>
            </a:pPr>
            <a:r>
              <a:rPr lang="zh-TW" sz="1400">
                <a:solidFill>
                  <a:schemeClr val="dk1"/>
                </a:solidFill>
                <a:latin typeface="Century Gothic"/>
                <a:ea typeface="Century Gothic"/>
                <a:cs typeface="Century Gothic"/>
                <a:sym typeface="Century Gothic"/>
              </a:rPr>
              <a:t>PWM2=GPA14</a:t>
            </a:r>
            <a:endParaRPr sz="1100"/>
          </a:p>
          <a:p>
            <a:pPr marL="0" marR="0" lvl="0" indent="0" algn="l" rtl="0">
              <a:spcBef>
                <a:spcPts val="0"/>
              </a:spcBef>
              <a:spcAft>
                <a:spcPts val="0"/>
              </a:spcAft>
              <a:buNone/>
            </a:pPr>
            <a:r>
              <a:rPr lang="zh-TW" sz="1400">
                <a:solidFill>
                  <a:schemeClr val="dk1"/>
                </a:solidFill>
                <a:latin typeface="Century Gothic"/>
                <a:ea typeface="Century Gothic"/>
                <a:cs typeface="Century Gothic"/>
                <a:sym typeface="Century Gothic"/>
              </a:rPr>
              <a:t>PWM3=GPA15</a:t>
            </a:r>
            <a:endParaRPr sz="1100"/>
          </a:p>
          <a:p>
            <a:pPr marL="0" marR="0" lvl="0" indent="0" algn="l" rtl="0">
              <a:spcBef>
                <a:spcPts val="0"/>
              </a:spcBef>
              <a:spcAft>
                <a:spcPts val="0"/>
              </a:spcAft>
              <a:buNone/>
            </a:pPr>
            <a:endParaRPr sz="1400">
              <a:solidFill>
                <a:schemeClr val="dk1"/>
              </a:solidFill>
              <a:latin typeface="Century Gothic"/>
              <a:ea typeface="Century Gothic"/>
              <a:cs typeface="Century Gothic"/>
              <a:sym typeface="Century Gothic"/>
            </a:endParaRPr>
          </a:p>
        </p:txBody>
      </p:sp>
      <p:pic>
        <p:nvPicPr>
          <p:cNvPr id="173" name="Google Shape;173;p28"/>
          <p:cNvPicPr preferRelativeResize="0"/>
          <p:nvPr/>
        </p:nvPicPr>
        <p:blipFill>
          <a:blip r:embed="rId4">
            <a:alphaModFix/>
          </a:blip>
          <a:stretch>
            <a:fillRect/>
          </a:stretch>
        </p:blipFill>
        <p:spPr>
          <a:xfrm>
            <a:off x="3837325" y="417163"/>
            <a:ext cx="4714449" cy="430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 y="-7"/>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sz="3000" b="1">
                <a:solidFill>
                  <a:srgbClr val="A61C00"/>
                </a:solidFill>
              </a:rPr>
              <a:t>PWM Generator</a:t>
            </a:r>
            <a:endParaRPr sz="3000"/>
          </a:p>
        </p:txBody>
      </p:sp>
      <p:sp>
        <p:nvSpPr>
          <p:cNvPr id="179" name="Google Shape;179;p29"/>
          <p:cNvSpPr txBox="1">
            <a:spLocks noGrp="1"/>
          </p:cNvSpPr>
          <p:nvPr>
            <p:ph type="title"/>
          </p:nvPr>
        </p:nvSpPr>
        <p:spPr>
          <a:xfrm>
            <a:off x="758100" y="787200"/>
            <a:ext cx="7627800" cy="35691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sz="2288" b="1" dirty="0"/>
              <a:t>1.</a:t>
            </a:r>
            <a:r>
              <a:rPr lang="zh-TW" sz="2288" dirty="0"/>
              <a:t>one 8-bit prescaler</a:t>
            </a:r>
            <a:endParaRPr sz="2288" dirty="0"/>
          </a:p>
          <a:p>
            <a:pPr marL="0" lvl="0" indent="0" algn="l" rtl="0">
              <a:spcBef>
                <a:spcPts val="0"/>
              </a:spcBef>
              <a:spcAft>
                <a:spcPts val="0"/>
              </a:spcAft>
              <a:buNone/>
            </a:pPr>
            <a:endParaRPr sz="2288" dirty="0"/>
          </a:p>
          <a:p>
            <a:pPr marL="0" lvl="0" indent="0" algn="l" rtl="0">
              <a:spcBef>
                <a:spcPts val="0"/>
              </a:spcBef>
              <a:spcAft>
                <a:spcPts val="0"/>
              </a:spcAft>
              <a:buNone/>
            </a:pPr>
            <a:r>
              <a:rPr lang="zh-TW" sz="2288" b="1" dirty="0"/>
              <a:t>2.</a:t>
            </a:r>
            <a:r>
              <a:rPr lang="zh-TW" sz="2288" dirty="0"/>
              <a:t>one clock divider with 5 divided frequencies(1,1/2,1/4,1/8,1/16)</a:t>
            </a:r>
            <a:endParaRPr sz="2288" dirty="0"/>
          </a:p>
          <a:p>
            <a:pPr marL="0" lvl="0" indent="0" algn="l" rtl="0">
              <a:spcBef>
                <a:spcPts val="0"/>
              </a:spcBef>
              <a:spcAft>
                <a:spcPts val="0"/>
              </a:spcAft>
              <a:buNone/>
            </a:pPr>
            <a:endParaRPr sz="2288" dirty="0"/>
          </a:p>
          <a:p>
            <a:pPr marL="0" lvl="0" indent="0" algn="l" rtl="0">
              <a:spcBef>
                <a:spcPts val="0"/>
              </a:spcBef>
              <a:spcAft>
                <a:spcPts val="0"/>
              </a:spcAft>
              <a:buNone/>
            </a:pPr>
            <a:r>
              <a:rPr lang="zh-TW" sz="2288" b="1" dirty="0"/>
              <a:t>3.</a:t>
            </a:r>
            <a:r>
              <a:rPr lang="zh-TW" sz="2288" dirty="0"/>
              <a:t>Two PWM timers</a:t>
            </a:r>
            <a:endParaRPr sz="2288" dirty="0"/>
          </a:p>
          <a:p>
            <a:pPr marL="0" lvl="0" indent="0" algn="l" rtl="0">
              <a:spcBef>
                <a:spcPts val="0"/>
              </a:spcBef>
              <a:spcAft>
                <a:spcPts val="0"/>
              </a:spcAft>
              <a:buNone/>
            </a:pPr>
            <a:r>
              <a:rPr lang="zh-TW" sz="1777" dirty="0"/>
              <a:t>-2 個clock selectors </a:t>
            </a:r>
            <a:endParaRPr sz="1777" dirty="0"/>
          </a:p>
          <a:p>
            <a:pPr marL="0" lvl="0" indent="0" algn="l" rtl="0">
              <a:spcBef>
                <a:spcPts val="0"/>
              </a:spcBef>
              <a:spcAft>
                <a:spcPts val="0"/>
              </a:spcAft>
              <a:buNone/>
            </a:pPr>
            <a:r>
              <a:rPr lang="zh-TW" sz="1777" dirty="0"/>
              <a:t>-2 個16-bit PWM down-counters</a:t>
            </a:r>
            <a:endParaRPr sz="1777" dirty="0"/>
          </a:p>
          <a:p>
            <a:pPr marL="0" lvl="0" indent="0" algn="l" rtl="0">
              <a:spcBef>
                <a:spcPts val="0"/>
              </a:spcBef>
              <a:spcAft>
                <a:spcPts val="0"/>
              </a:spcAft>
              <a:buNone/>
            </a:pPr>
            <a:r>
              <a:rPr lang="zh-TW" sz="1777" dirty="0"/>
              <a:t>-2 個16-bit comparators</a:t>
            </a:r>
            <a:endParaRPr sz="1777" dirty="0"/>
          </a:p>
          <a:p>
            <a:pPr marL="0" lvl="0" indent="0" algn="l" rtl="0">
              <a:spcBef>
                <a:spcPts val="0"/>
              </a:spcBef>
              <a:spcAft>
                <a:spcPts val="0"/>
              </a:spcAft>
              <a:buNone/>
            </a:pPr>
            <a:endParaRPr sz="1777" b="1" dirty="0"/>
          </a:p>
          <a:p>
            <a:pPr marL="0" lvl="0" indent="0" algn="l" rtl="0">
              <a:spcBef>
                <a:spcPts val="0"/>
              </a:spcBef>
              <a:spcAft>
                <a:spcPts val="0"/>
              </a:spcAft>
              <a:buNone/>
            </a:pPr>
            <a:r>
              <a:rPr lang="zh-TW" sz="2288" b="1" dirty="0"/>
              <a:t>4.</a:t>
            </a:r>
            <a:r>
              <a:rPr lang="zh-TW" sz="2288" dirty="0"/>
              <a:t>One-dead zone gnerator</a:t>
            </a:r>
            <a:endParaRPr sz="2288" dirty="0"/>
          </a:p>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p:nvPr/>
        </p:nvSpPr>
        <p:spPr>
          <a:xfrm>
            <a:off x="1255059" y="1326776"/>
            <a:ext cx="6149700" cy="284700"/>
          </a:xfrm>
          <a:prstGeom prst="rect">
            <a:avLst/>
          </a:prstGeom>
          <a:noFill/>
          <a:ln>
            <a:noFill/>
          </a:ln>
        </p:spPr>
        <p:txBody>
          <a:bodyPr spcFirstLastPara="1" wrap="square" lIns="68575" tIns="34275" rIns="68575" bIns="34275" anchor="t" anchorCtr="0">
            <a:spAutoFit/>
          </a:bodyPr>
          <a:lstStyle/>
          <a:p>
            <a:pPr marL="215900" marR="0" lvl="0" indent="-127000" algn="l" rtl="0">
              <a:spcBef>
                <a:spcPts val="0"/>
              </a:spcBef>
              <a:spcAft>
                <a:spcPts val="0"/>
              </a:spcAft>
              <a:buClr>
                <a:schemeClr val="dk1"/>
              </a:buClr>
              <a:buSzPts val="1400"/>
              <a:buFont typeface="Arial"/>
              <a:buNone/>
            </a:pPr>
            <a:endParaRPr sz="1400">
              <a:solidFill>
                <a:schemeClr val="dk1"/>
              </a:solidFill>
              <a:latin typeface="Century Gothic"/>
              <a:ea typeface="Century Gothic"/>
              <a:cs typeface="Century Gothic"/>
              <a:sym typeface="Century Gothic"/>
            </a:endParaRPr>
          </a:p>
        </p:txBody>
      </p:sp>
      <p:sp>
        <p:nvSpPr>
          <p:cNvPr id="185" name="Google Shape;185;p30"/>
          <p:cNvSpPr txBox="1">
            <a:spLocks noGrp="1"/>
          </p:cNvSpPr>
          <p:nvPr>
            <p:ph type="title"/>
          </p:nvPr>
        </p:nvSpPr>
        <p:spPr>
          <a:xfrm>
            <a:off x="0" y="0"/>
            <a:ext cx="7215300" cy="8097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sz="3000"/>
              <a:t>Block diagram</a:t>
            </a:r>
            <a:endParaRPr sz="3000"/>
          </a:p>
        </p:txBody>
      </p:sp>
      <p:pic>
        <p:nvPicPr>
          <p:cNvPr id="186" name="Google Shape;186;p30"/>
          <p:cNvPicPr preferRelativeResize="0"/>
          <p:nvPr/>
        </p:nvPicPr>
        <p:blipFill>
          <a:blip r:embed="rId3">
            <a:alphaModFix/>
          </a:blip>
          <a:stretch>
            <a:fillRect/>
          </a:stretch>
        </p:blipFill>
        <p:spPr>
          <a:xfrm>
            <a:off x="1255050" y="487700"/>
            <a:ext cx="6149700" cy="44619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192" name="Google Shape;192;p31"/>
          <p:cNvPicPr preferRelativeResize="0"/>
          <p:nvPr/>
        </p:nvPicPr>
        <p:blipFill>
          <a:blip r:embed="rId3">
            <a:alphaModFix/>
          </a:blip>
          <a:stretch>
            <a:fillRect/>
          </a:stretch>
        </p:blipFill>
        <p:spPr>
          <a:xfrm>
            <a:off x="722400" y="715000"/>
            <a:ext cx="7930350" cy="1724021"/>
          </a:xfrm>
          <a:prstGeom prst="rect">
            <a:avLst/>
          </a:prstGeom>
          <a:noFill/>
          <a:ln>
            <a:noFill/>
          </a:ln>
        </p:spPr>
      </p:pic>
      <p:pic>
        <p:nvPicPr>
          <p:cNvPr id="193" name="Google Shape;193;p31"/>
          <p:cNvPicPr preferRelativeResize="0"/>
          <p:nvPr/>
        </p:nvPicPr>
        <p:blipFill>
          <a:blip r:embed="rId4">
            <a:alphaModFix/>
          </a:blip>
          <a:stretch>
            <a:fillRect/>
          </a:stretch>
        </p:blipFill>
        <p:spPr>
          <a:xfrm>
            <a:off x="731950" y="2571750"/>
            <a:ext cx="7911250" cy="172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3" y="-7"/>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zh-TW" sz="3300" b="1">
                <a:solidFill>
                  <a:srgbClr val="A61C00"/>
                </a:solidFill>
              </a:rPr>
              <a:t>PWM mode</a:t>
            </a:r>
            <a:endParaRPr sz="3300" b="1">
              <a:solidFill>
                <a:srgbClr val="A61C00"/>
              </a:solidFill>
            </a:endParaRPr>
          </a:p>
          <a:p>
            <a:pPr marL="0" lvl="0" indent="0" algn="l" rtl="0">
              <a:spcBef>
                <a:spcPts val="0"/>
              </a:spcBef>
              <a:spcAft>
                <a:spcPts val="0"/>
              </a:spcAft>
              <a:buNone/>
            </a:pPr>
            <a:endParaRPr b="1">
              <a:solidFill>
                <a:srgbClr val="A61C00"/>
              </a:solidFill>
            </a:endParaRPr>
          </a:p>
          <a:p>
            <a:pPr marL="0" lvl="0" indent="0" algn="l" rtl="0">
              <a:spcBef>
                <a:spcPts val="0"/>
              </a:spcBef>
              <a:spcAft>
                <a:spcPts val="0"/>
              </a:spcAft>
              <a:buNone/>
            </a:pPr>
            <a:endParaRPr b="1">
              <a:solidFill>
                <a:srgbClr val="A61C00"/>
              </a:solidFill>
            </a:endParaRPr>
          </a:p>
        </p:txBody>
      </p:sp>
      <p:sp>
        <p:nvSpPr>
          <p:cNvPr id="199" name="Google Shape;199;p32"/>
          <p:cNvSpPr txBox="1"/>
          <p:nvPr/>
        </p:nvSpPr>
        <p:spPr>
          <a:xfrm>
            <a:off x="847725" y="1315800"/>
            <a:ext cx="5843100" cy="3093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TW" sz="2600" b="1" dirty="0">
                <a:solidFill>
                  <a:srgbClr val="191919"/>
                </a:solidFill>
                <a:latin typeface="Century Gothic"/>
                <a:ea typeface="Century Gothic"/>
                <a:cs typeface="Century Gothic"/>
                <a:sym typeface="Century Gothic"/>
              </a:rPr>
              <a:t>1.	auto-reload mode</a:t>
            </a:r>
            <a:endParaRPr sz="2600" b="1"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zh-TW" sz="2100" dirty="0">
                <a:solidFill>
                  <a:srgbClr val="191919"/>
                </a:solidFill>
                <a:latin typeface="Century Gothic"/>
                <a:ea typeface="Century Gothic"/>
                <a:cs typeface="Century Gothic"/>
                <a:sym typeface="Century Gothic"/>
              </a:rPr>
              <a:t>-output PWM waveform continuously</a:t>
            </a:r>
            <a:endParaRPr sz="2100"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zh-TW" sz="2100" dirty="0">
                <a:solidFill>
                  <a:srgbClr val="191919"/>
                </a:solidFill>
                <a:latin typeface="Century Gothic"/>
                <a:ea typeface="Century Gothic"/>
                <a:cs typeface="Century Gothic"/>
                <a:sym typeface="Century Gothic"/>
              </a:rPr>
              <a:t>-auto reload PWM CNRx</a:t>
            </a:r>
            <a:endParaRPr sz="2100"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600"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zh-TW" sz="2600" b="1" dirty="0">
                <a:solidFill>
                  <a:srgbClr val="191919"/>
                </a:solidFill>
                <a:latin typeface="Century Gothic"/>
                <a:ea typeface="Century Gothic"/>
                <a:cs typeface="Century Gothic"/>
                <a:sym typeface="Century Gothic"/>
              </a:rPr>
              <a:t>2.	one-shot mode</a:t>
            </a:r>
            <a:endParaRPr sz="2600" b="1"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zh-TW" sz="2100" dirty="0">
                <a:solidFill>
                  <a:srgbClr val="191919"/>
                </a:solidFill>
                <a:latin typeface="Century Gothic"/>
                <a:ea typeface="Century Gothic"/>
                <a:cs typeface="Century Gothic"/>
                <a:sym typeface="Century Gothic"/>
              </a:rPr>
              <a:t>-produce only one PWM cycle signal</a:t>
            </a:r>
            <a:endParaRPr sz="2100"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100" dirty="0">
              <a:solidFill>
                <a:srgbClr val="191919"/>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400" b="1" dirty="0">
              <a:solidFill>
                <a:srgbClr val="A61C00"/>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400" b="1" dirty="0">
              <a:solidFill>
                <a:srgbClr val="A61C00"/>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847703" y="714993"/>
            <a:ext cx="7202400" cy="786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endParaRPr/>
          </a:p>
        </p:txBody>
      </p:sp>
      <p:pic>
        <p:nvPicPr>
          <p:cNvPr id="205" name="Google Shape;205;p33"/>
          <p:cNvPicPr preferRelativeResize="0"/>
          <p:nvPr/>
        </p:nvPicPr>
        <p:blipFill rotWithShape="1">
          <a:blip r:embed="rId3">
            <a:alphaModFix/>
          </a:blip>
          <a:srcRect l="-2297" t="1941" r="6180" b="1941"/>
          <a:stretch/>
        </p:blipFill>
        <p:spPr>
          <a:xfrm>
            <a:off x="1445675" y="381200"/>
            <a:ext cx="5881951" cy="3453700"/>
          </a:xfrm>
          <a:prstGeom prst="rect">
            <a:avLst/>
          </a:prstGeom>
          <a:noFill/>
          <a:ln>
            <a:noFill/>
          </a:ln>
        </p:spPr>
      </p:pic>
      <p:pic>
        <p:nvPicPr>
          <p:cNvPr id="206" name="Google Shape;206;p33"/>
          <p:cNvPicPr preferRelativeResize="0"/>
          <p:nvPr/>
        </p:nvPicPr>
        <p:blipFill>
          <a:blip r:embed="rId4">
            <a:alphaModFix/>
          </a:blip>
          <a:stretch>
            <a:fillRect/>
          </a:stretch>
        </p:blipFill>
        <p:spPr>
          <a:xfrm>
            <a:off x="1445675" y="3834900"/>
            <a:ext cx="6114025" cy="7869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圖庫">
  <a:themeElements>
    <a:clrScheme name="圖庫">
      <a:dk1>
        <a:srgbClr val="000000"/>
      </a:dk1>
      <a:lt1>
        <a:srgbClr val="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3009</Words>
  <Application>Microsoft Office PowerPoint</Application>
  <PresentationFormat>如螢幕大小 (16:9)</PresentationFormat>
  <Paragraphs>251</Paragraphs>
  <Slides>26</Slides>
  <Notes>26</Notes>
  <HiddenSlides>2</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26</vt:i4>
      </vt:variant>
    </vt:vector>
  </HeadingPairs>
  <TitlesOfParts>
    <vt:vector size="34" baseType="lpstr">
      <vt:lpstr>Arial</vt:lpstr>
      <vt:lpstr>Verdana</vt:lpstr>
      <vt:lpstr>Corbel</vt:lpstr>
      <vt:lpstr>Candara</vt:lpstr>
      <vt:lpstr>Century Gothic</vt:lpstr>
      <vt:lpstr>Calibri</vt:lpstr>
      <vt:lpstr>Simple Light</vt:lpstr>
      <vt:lpstr>圖庫</vt:lpstr>
      <vt:lpstr>PWM</vt:lpstr>
      <vt:lpstr>Outline</vt:lpstr>
      <vt:lpstr>PWM Introduction </vt:lpstr>
      <vt:lpstr>在NUC140的哪裡</vt:lpstr>
      <vt:lpstr>PWM Generator</vt:lpstr>
      <vt:lpstr>Block diagram</vt:lpstr>
      <vt:lpstr>PowerPoint 簡報</vt:lpstr>
      <vt:lpstr>PWM mode  </vt:lpstr>
      <vt:lpstr>PowerPoint 簡報</vt:lpstr>
      <vt:lpstr>PWM-Timer Operation     </vt:lpstr>
      <vt:lpstr>PowerPoint 簡報</vt:lpstr>
      <vt:lpstr>PowerPoint 簡報</vt:lpstr>
      <vt:lpstr>PowerPoint 簡報</vt:lpstr>
      <vt:lpstr>PWM Double Buffering     </vt:lpstr>
      <vt:lpstr>PowerPoint 簡報</vt:lpstr>
      <vt:lpstr>Dead-Zone Gnerator     </vt:lpstr>
      <vt:lpstr>Capture Function Features  </vt:lpstr>
      <vt:lpstr>Capture Operation     </vt:lpstr>
      <vt:lpstr>PowerPoint 簡報</vt:lpstr>
      <vt:lpstr>PowerPoint 簡報</vt:lpstr>
      <vt:lpstr>PowerPoint 簡報</vt:lpstr>
      <vt:lpstr>https://drive.google.com/file/d/1WJ7rtgaqcqAGUiA2ns-fgJ5wCHiHXiTl/view?usp=sharing </vt:lpstr>
      <vt:lpstr>PowerPoint 簡報</vt:lpstr>
      <vt:lpstr>PowerPoint 簡報</vt:lpstr>
      <vt:lpstr>PowerPoint 簡報</vt:lpstr>
      <vt:lpstr>資料來源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PWM</dc:title>
  <cp:lastModifiedBy>佳煌 翁</cp:lastModifiedBy>
  <cp:revision>67</cp:revision>
  <dcterms:modified xsi:type="dcterms:W3CDTF">2022-11-03T15:56:46Z</dcterms:modified>
</cp:coreProperties>
</file>